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64" r:id="rId2"/>
    <p:sldId id="274" r:id="rId3"/>
    <p:sldId id="268" r:id="rId4"/>
    <p:sldId id="256" r:id="rId5"/>
    <p:sldId id="257" r:id="rId6"/>
    <p:sldId id="258" r:id="rId7"/>
    <p:sldId id="259" r:id="rId8"/>
    <p:sldId id="260" r:id="rId9"/>
    <p:sldId id="261" r:id="rId10"/>
    <p:sldId id="262" r:id="rId11"/>
    <p:sldId id="263" r:id="rId12"/>
    <p:sldId id="283" r:id="rId13"/>
    <p:sldId id="265" r:id="rId14"/>
    <p:sldId id="266" r:id="rId15"/>
    <p:sldId id="267" r:id="rId16"/>
    <p:sldId id="284" r:id="rId17"/>
    <p:sldId id="269"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70" r:id="rId33"/>
    <p:sldId id="271" r:id="rId34"/>
    <p:sldId id="272" r:id="rId35"/>
    <p:sldId id="273" r:id="rId36"/>
    <p:sldId id="299" r:id="rId37"/>
    <p:sldId id="300" r:id="rId38"/>
    <p:sldId id="276" r:id="rId39"/>
    <p:sldId id="277" r:id="rId40"/>
    <p:sldId id="278" r:id="rId41"/>
    <p:sldId id="279" r:id="rId42"/>
    <p:sldId id="27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C5D1"/>
    <a:srgbClr val="5AB574"/>
    <a:srgbClr val="AC7AB4"/>
    <a:srgbClr val="E7C94E"/>
    <a:srgbClr val="F187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67" autoAdjust="0"/>
    <p:restoredTop sz="94377" autoAdjust="0"/>
  </p:normalViewPr>
  <p:slideViewPr>
    <p:cSldViewPr snapToGrid="0">
      <p:cViewPr varScale="1">
        <p:scale>
          <a:sx n="67" d="100"/>
          <a:sy n="67" d="100"/>
        </p:scale>
        <p:origin x="1524" y="-1040"/>
      </p:cViewPr>
      <p:guideLst/>
    </p:cSldViewPr>
  </p:slideViewPr>
  <p:outlineViewPr>
    <p:cViewPr>
      <p:scale>
        <a:sx n="33" d="100"/>
        <a:sy n="33" d="100"/>
      </p:scale>
      <p:origin x="0" y="-55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C4969-0D55-D24D-BF1D-8486BE2C19D3}"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E68CF-05A1-0249-85ED-60837D600635}" type="slidenum">
              <a:rPr lang="en-US" smtClean="0"/>
              <a:t>‹#›</a:t>
            </a:fld>
            <a:endParaRPr lang="en-US"/>
          </a:p>
        </p:txBody>
      </p:sp>
    </p:spTree>
    <p:extLst>
      <p:ext uri="{BB962C8B-B14F-4D97-AF65-F5344CB8AC3E}">
        <p14:creationId xmlns:p14="http://schemas.microsoft.com/office/powerpoint/2010/main" val="3006891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555c74818b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555c74818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566df8c7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566df8c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679bba4d9e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679bba4d9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679bba4d9e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79bba4d9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679bba4d9e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679bba4d9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679bba4d9e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679bba4d9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679bba4d9e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679bba4d9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679bba4d9e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679bba4d9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679bba4d9e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679bba4d9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679bba4d9e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679bba4d9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679bba4d9e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679bba4d9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55c74818b_3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55c74818b_3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679bba4d9e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679bba4d9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679bba4d9e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679bba4d9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679bba4d9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679bba4d9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679bba4d9e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679bba4d9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679bba4d9e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679bba4d9e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679bba4d9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679bba4d9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555c74818b_3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555c74818b_3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55c74818b_3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55c74818b_3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55c74818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55c7481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55c74818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55c7481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55c74818b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55c74818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555c74818b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555c74818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9F32048-3C86-880D-0CBE-56DF3F65FE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737466" y="809167"/>
            <a:ext cx="2008891" cy="6962808"/>
          </a:xfrm>
          <a:prstGeom prst="rect">
            <a:avLst/>
          </a:prstGeom>
        </p:spPr>
      </p:pic>
      <p:pic>
        <p:nvPicPr>
          <p:cNvPr id="6" name="Graphic 5">
            <a:extLst>
              <a:ext uri="{FF2B5EF4-FFF2-40B4-BE49-F238E27FC236}">
                <a16:creationId xmlns:a16="http://schemas.microsoft.com/office/drawing/2014/main" id="{EDC2807E-1857-9010-C42D-BC4A16CF81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2519" y="5853554"/>
            <a:ext cx="2079379" cy="2008892"/>
          </a:xfrm>
          <a:prstGeom prst="rect">
            <a:avLst/>
          </a:prstGeom>
        </p:spPr>
      </p:pic>
      <p:sp>
        <p:nvSpPr>
          <p:cNvPr id="2" name="Content Placeholder 3">
            <a:extLst>
              <a:ext uri="{FF2B5EF4-FFF2-40B4-BE49-F238E27FC236}">
                <a16:creationId xmlns:a16="http://schemas.microsoft.com/office/drawing/2014/main" id="{08C264FE-E24B-AEE8-B11D-7B89840AB4A8}"/>
              </a:ext>
            </a:extLst>
          </p:cNvPr>
          <p:cNvSpPr>
            <a:spLocks noGrp="1"/>
          </p:cNvSpPr>
          <p:nvPr>
            <p:ph sz="half" idx="2"/>
          </p:nvPr>
        </p:nvSpPr>
        <p:spPr>
          <a:xfrm>
            <a:off x="391116" y="3286125"/>
            <a:ext cx="3298790" cy="3684588"/>
          </a:xfrm>
        </p:spPr>
        <p:txBody>
          <a:bodyPr>
            <a:normAutofit/>
          </a:bodyPr>
          <a:lstStyle>
            <a:lvl1pPr>
              <a:defRPr sz="16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Picture Placeholder 4">
            <a:extLst>
              <a:ext uri="{FF2B5EF4-FFF2-40B4-BE49-F238E27FC236}">
                <a16:creationId xmlns:a16="http://schemas.microsoft.com/office/drawing/2014/main" id="{FA621F15-FA32-F311-C2B5-81B81B15BFC4}"/>
              </a:ext>
            </a:extLst>
          </p:cNvPr>
          <p:cNvSpPr>
            <a:spLocks noGrp="1"/>
          </p:cNvSpPr>
          <p:nvPr>
            <p:ph type="pic" sz="quarter" idx="10"/>
          </p:nvPr>
        </p:nvSpPr>
        <p:spPr>
          <a:xfrm>
            <a:off x="6217476" y="2499736"/>
            <a:ext cx="5169022" cy="3527239"/>
          </a:xfrm>
        </p:spPr>
        <p:txBody>
          <a:bodyPr/>
          <a:lstStyle/>
          <a:p>
            <a:endParaRPr lang="en-US" dirty="0"/>
          </a:p>
        </p:txBody>
      </p:sp>
      <p:sp>
        <p:nvSpPr>
          <p:cNvPr id="7" name="Content Placeholder 3">
            <a:extLst>
              <a:ext uri="{FF2B5EF4-FFF2-40B4-BE49-F238E27FC236}">
                <a16:creationId xmlns:a16="http://schemas.microsoft.com/office/drawing/2014/main" id="{4DA85403-37A3-319E-276B-FFC8ECC51A96}"/>
              </a:ext>
            </a:extLst>
          </p:cNvPr>
          <p:cNvSpPr>
            <a:spLocks noGrp="1"/>
          </p:cNvSpPr>
          <p:nvPr>
            <p:ph sz="half" idx="11"/>
          </p:nvPr>
        </p:nvSpPr>
        <p:spPr>
          <a:xfrm>
            <a:off x="6204950" y="6122878"/>
            <a:ext cx="4909167" cy="3716316"/>
          </a:xfrm>
        </p:spPr>
        <p:txBody>
          <a:bodyPr>
            <a:normAutofit/>
          </a:bodyPr>
          <a:lstStyle>
            <a:lvl1pPr>
              <a:defRPr sz="800" b="0"/>
            </a:lvl1pPr>
            <a:lvl2pPr>
              <a:defRPr sz="800" b="0"/>
            </a:lvl2pPr>
            <a:lvl3pPr>
              <a:defRPr sz="800" b="0"/>
            </a:lvl3pPr>
            <a:lvl4pPr>
              <a:defRPr sz="800" b="0"/>
            </a:lvl4pPr>
            <a:lvl5pPr>
              <a:defRPr sz="800" b="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30C72AD1-6A38-EC37-0932-6F10A8E09D03}"/>
              </a:ext>
            </a:extLst>
          </p:cNvPr>
          <p:cNvSpPr>
            <a:spLocks noGrp="1"/>
          </p:cNvSpPr>
          <p:nvPr>
            <p:ph type="body" sz="quarter" idx="12"/>
          </p:nvPr>
        </p:nvSpPr>
        <p:spPr>
          <a:xfrm>
            <a:off x="390525" y="730711"/>
            <a:ext cx="5705475" cy="2228850"/>
          </a:xfrm>
        </p:spPr>
        <p:txBody>
          <a:bodyPr>
            <a:noAutofit/>
          </a:bodyPr>
          <a:lstStyle>
            <a:lvl1pPr>
              <a:defRPr sz="6000" b="1"/>
            </a:lvl1pPr>
            <a:lvl2pPr>
              <a:defRPr sz="6000" b="1"/>
            </a:lvl2pPr>
            <a:lvl3pPr>
              <a:defRPr sz="6000" b="1"/>
            </a:lvl3pPr>
            <a:lvl4pPr>
              <a:defRPr sz="6000" b="1"/>
            </a:lvl4pPr>
            <a:lvl5pPr>
              <a:defRPr sz="60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735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ust imag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44EDB37-49DF-5FAB-CE80-EEF11F7B00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8956885" y="2759866"/>
            <a:ext cx="1815650" cy="6845319"/>
          </a:xfrm>
          <a:prstGeom prst="rect">
            <a:avLst/>
          </a:prstGeom>
        </p:spPr>
      </p:pic>
      <p:pic>
        <p:nvPicPr>
          <p:cNvPr id="5" name="Graphic 4">
            <a:extLst>
              <a:ext uri="{FF2B5EF4-FFF2-40B4-BE49-F238E27FC236}">
                <a16:creationId xmlns:a16="http://schemas.microsoft.com/office/drawing/2014/main" id="{7818CEE6-9519-D57D-8EC0-28E83CD1F07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179988" y="1725112"/>
            <a:ext cx="1667875" cy="1667875"/>
          </a:xfrm>
          <a:prstGeom prst="rect">
            <a:avLst/>
          </a:prstGeom>
        </p:spPr>
      </p:pic>
      <p:pic>
        <p:nvPicPr>
          <p:cNvPr id="6" name="Graphic 5">
            <a:extLst>
              <a:ext uri="{FF2B5EF4-FFF2-40B4-BE49-F238E27FC236}">
                <a16:creationId xmlns:a16="http://schemas.microsoft.com/office/drawing/2014/main" id="{897D7A35-C100-C96F-1C87-F6442DFDC90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5400000">
            <a:off x="969392" y="1720850"/>
            <a:ext cx="1739900" cy="1676400"/>
          </a:xfrm>
          <a:prstGeom prst="rect">
            <a:avLst/>
          </a:prstGeom>
        </p:spPr>
      </p:pic>
      <p:sp>
        <p:nvSpPr>
          <p:cNvPr id="4" name="Picture Placeholder 4">
            <a:extLst>
              <a:ext uri="{FF2B5EF4-FFF2-40B4-BE49-F238E27FC236}">
                <a16:creationId xmlns:a16="http://schemas.microsoft.com/office/drawing/2014/main" id="{716DE517-8534-C7F3-C30F-8AE8B047F26D}"/>
              </a:ext>
            </a:extLst>
          </p:cNvPr>
          <p:cNvSpPr>
            <a:spLocks noGrp="1"/>
          </p:cNvSpPr>
          <p:nvPr>
            <p:ph type="pic" sz="quarter" idx="10"/>
          </p:nvPr>
        </p:nvSpPr>
        <p:spPr>
          <a:xfrm>
            <a:off x="1839342" y="857055"/>
            <a:ext cx="8513316" cy="5143890"/>
          </a:xfrm>
        </p:spPr>
        <p:txBody>
          <a:bodyPr/>
          <a:lstStyle/>
          <a:p>
            <a:endParaRPr lang="en-US" dirty="0"/>
          </a:p>
        </p:txBody>
      </p:sp>
      <p:sp>
        <p:nvSpPr>
          <p:cNvPr id="8" name="TextBox 7">
            <a:extLst>
              <a:ext uri="{FF2B5EF4-FFF2-40B4-BE49-F238E27FC236}">
                <a16:creationId xmlns:a16="http://schemas.microsoft.com/office/drawing/2014/main" id="{E11B3413-0390-CB98-07AD-96223ADC932A}"/>
              </a:ext>
            </a:extLst>
          </p:cNvPr>
          <p:cNvSpPr txBox="1"/>
          <p:nvPr userDrawn="1"/>
        </p:nvSpPr>
        <p:spPr>
          <a:xfrm>
            <a:off x="301660" y="6358360"/>
            <a:ext cx="527901" cy="276999"/>
          </a:xfrm>
          <a:prstGeom prst="rect">
            <a:avLst/>
          </a:prstGeom>
          <a:noFill/>
        </p:spPr>
        <p:txBody>
          <a:bodyPr wrap="square" rtlCol="0">
            <a:spAutoFit/>
          </a:bodyPr>
          <a:lstStyle/>
          <a:p>
            <a:pPr algn="l"/>
            <a:fld id="{D737C269-7A4D-CF44-8DB6-36DB9E7E149E}" type="slidenum">
              <a:rPr lang="en-US" sz="1200" b="0" i="0" smtClean="0">
                <a:latin typeface="Aeonik" panose="020B0503030300000000" pitchFamily="34" charset="0"/>
              </a:rPr>
              <a:pPr algn="l"/>
              <a:t>‹#›</a:t>
            </a:fld>
            <a:endParaRPr lang="en-US" sz="1200" b="0" i="0" dirty="0">
              <a:latin typeface="Aeonik" panose="020B0503030300000000" pitchFamily="34" charset="0"/>
            </a:endParaRPr>
          </a:p>
        </p:txBody>
      </p:sp>
    </p:spTree>
    <p:extLst>
      <p:ext uri="{BB962C8B-B14F-4D97-AF65-F5344CB8AC3E}">
        <p14:creationId xmlns:p14="http://schemas.microsoft.com/office/powerpoint/2010/main" val="404151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DCF6B7-662D-5AE3-D3D1-B79DB1CA307C}"/>
              </a:ext>
            </a:extLst>
          </p:cNvPr>
          <p:cNvSpPr txBox="1"/>
          <p:nvPr userDrawn="1"/>
        </p:nvSpPr>
        <p:spPr>
          <a:xfrm>
            <a:off x="301660" y="6358360"/>
            <a:ext cx="527901" cy="276999"/>
          </a:xfrm>
          <a:prstGeom prst="rect">
            <a:avLst/>
          </a:prstGeom>
          <a:noFill/>
        </p:spPr>
        <p:txBody>
          <a:bodyPr wrap="square" rtlCol="0">
            <a:spAutoFit/>
          </a:bodyPr>
          <a:lstStyle/>
          <a:p>
            <a:pPr algn="l"/>
            <a:fld id="{D737C269-7A4D-CF44-8DB6-36DB9E7E149E}" type="slidenum">
              <a:rPr lang="en-US" sz="1200" b="0" i="0" smtClean="0">
                <a:latin typeface="Aeonik" panose="020B0503030300000000" pitchFamily="34" charset="0"/>
              </a:rPr>
              <a:pPr algn="l"/>
              <a:t>‹#›</a:t>
            </a:fld>
            <a:endParaRPr lang="en-US" sz="1200" b="0" i="0" dirty="0">
              <a:latin typeface="Aeonik" panose="020B0503030300000000" pitchFamily="34" charset="0"/>
            </a:endParaRPr>
          </a:p>
        </p:txBody>
      </p:sp>
      <p:sp>
        <p:nvSpPr>
          <p:cNvPr id="4" name="Title Placeholder 3">
            <a:extLst>
              <a:ext uri="{FF2B5EF4-FFF2-40B4-BE49-F238E27FC236}">
                <a16:creationId xmlns:a16="http://schemas.microsoft.com/office/drawing/2014/main" id="{347C293B-B29D-2F46-2FD5-5980BDC38EB6}"/>
              </a:ext>
            </a:extLst>
          </p:cNvPr>
          <p:cNvSpPr>
            <a:spLocks noGrp="1"/>
          </p:cNvSpPr>
          <p:nvPr>
            <p:ph type="title"/>
          </p:nvPr>
        </p:nvSpPr>
        <p:spPr>
          <a:xfrm>
            <a:off x="301660" y="679451"/>
            <a:ext cx="10515600" cy="491733"/>
          </a:xfrm>
          <a:prstGeom prst="rect">
            <a:avLst/>
          </a:prstGeom>
        </p:spPr>
        <p:txBody>
          <a:bodyPr vert="horz" lIns="91440" tIns="45720" rIns="91440" bIns="45720" rtlCol="0" anchor="t">
            <a:normAutofit/>
          </a:bodyPr>
          <a:lstStyle/>
          <a:p>
            <a:r>
              <a:rPr lang="en-GB" dirty="0"/>
              <a:t>Click to edit Master title style</a:t>
            </a:r>
            <a:endParaRPr lang="en-US" dirty="0"/>
          </a:p>
        </p:txBody>
      </p:sp>
    </p:spTree>
    <p:extLst>
      <p:ext uri="{BB962C8B-B14F-4D97-AF65-F5344CB8AC3E}">
        <p14:creationId xmlns:p14="http://schemas.microsoft.com/office/powerpoint/2010/main" val="3669154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1284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46391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graphic">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4AD34B61-FDF6-B61F-0B78-A8BA11B45D0C}"/>
              </a:ext>
            </a:extLst>
          </p:cNvPr>
          <p:cNvSpPr>
            <a:spLocks noGrp="1"/>
          </p:cNvSpPr>
          <p:nvPr>
            <p:ph sz="half" idx="2"/>
          </p:nvPr>
        </p:nvSpPr>
        <p:spPr>
          <a:xfrm>
            <a:off x="391116" y="3286125"/>
            <a:ext cx="3298790" cy="3684588"/>
          </a:xfrm>
        </p:spPr>
        <p:txBody>
          <a:bodyPr>
            <a:normAutofit/>
          </a:bodyPr>
          <a:lstStyle>
            <a:lvl1pPr>
              <a:defRPr sz="1600"/>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Graphic 6">
            <a:extLst>
              <a:ext uri="{FF2B5EF4-FFF2-40B4-BE49-F238E27FC236}">
                <a16:creationId xmlns:a16="http://schemas.microsoft.com/office/drawing/2014/main" id="{7FDDB57B-F77A-17EE-3A85-63E42B234E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85438" y="1535875"/>
            <a:ext cx="3715446" cy="5322125"/>
          </a:xfrm>
          <a:prstGeom prst="rect">
            <a:avLst/>
          </a:prstGeom>
        </p:spPr>
      </p:pic>
      <p:sp>
        <p:nvSpPr>
          <p:cNvPr id="8" name="Text Placeholder 8">
            <a:extLst>
              <a:ext uri="{FF2B5EF4-FFF2-40B4-BE49-F238E27FC236}">
                <a16:creationId xmlns:a16="http://schemas.microsoft.com/office/drawing/2014/main" id="{65040293-A60B-6970-D884-98133D326D5B}"/>
              </a:ext>
            </a:extLst>
          </p:cNvPr>
          <p:cNvSpPr>
            <a:spLocks noGrp="1"/>
          </p:cNvSpPr>
          <p:nvPr>
            <p:ph type="body" sz="quarter" idx="12"/>
          </p:nvPr>
        </p:nvSpPr>
        <p:spPr>
          <a:xfrm>
            <a:off x="390525" y="730711"/>
            <a:ext cx="5705475" cy="2228850"/>
          </a:xfrm>
        </p:spPr>
        <p:txBody>
          <a:bodyPr>
            <a:noAutofit/>
          </a:bodyPr>
          <a:lstStyle>
            <a:lvl1pPr>
              <a:defRPr sz="6000" b="1"/>
            </a:lvl1pPr>
            <a:lvl2pPr>
              <a:defRPr sz="6000" b="1"/>
            </a:lvl2pPr>
            <a:lvl3pPr>
              <a:defRPr sz="6000" b="1"/>
            </a:lvl3pPr>
            <a:lvl4pPr>
              <a:defRPr sz="6000" b="1"/>
            </a:lvl4pPr>
            <a:lvl5pPr>
              <a:defRPr sz="60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1759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08CCEF0-2E07-0242-C97D-D6F6F9CE5E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774424" y="-609295"/>
            <a:ext cx="5022542" cy="7031560"/>
          </a:xfrm>
          <a:prstGeom prst="rect">
            <a:avLst/>
          </a:prstGeom>
        </p:spPr>
      </p:pic>
      <p:sp>
        <p:nvSpPr>
          <p:cNvPr id="3" name="Text Placeholder 8">
            <a:extLst>
              <a:ext uri="{FF2B5EF4-FFF2-40B4-BE49-F238E27FC236}">
                <a16:creationId xmlns:a16="http://schemas.microsoft.com/office/drawing/2014/main" id="{ACA5823E-6822-28CF-985B-1AB22CA0316B}"/>
              </a:ext>
            </a:extLst>
          </p:cNvPr>
          <p:cNvSpPr>
            <a:spLocks noGrp="1"/>
          </p:cNvSpPr>
          <p:nvPr>
            <p:ph type="body" sz="quarter" idx="12"/>
          </p:nvPr>
        </p:nvSpPr>
        <p:spPr>
          <a:xfrm>
            <a:off x="390525" y="5196113"/>
            <a:ext cx="5705475" cy="913047"/>
          </a:xfrm>
        </p:spPr>
        <p:txBody>
          <a:bodyPr>
            <a:noAutofit/>
          </a:bodyPr>
          <a:lstStyle>
            <a:lvl1pPr>
              <a:defRPr sz="4000" b="1"/>
            </a:lvl1pPr>
            <a:lvl2pPr>
              <a:defRPr sz="4000" b="1"/>
            </a:lvl2pPr>
            <a:lvl3pPr>
              <a:defRPr sz="4000" b="1"/>
            </a:lvl3pPr>
            <a:lvl4pPr>
              <a:defRPr sz="4000" b="1"/>
            </a:lvl4pPr>
            <a:lvl5pPr>
              <a:defRPr sz="4000" b="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82825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title slide 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4DEF7F5-F6A4-068B-8CAA-8B83E348EC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5776082" y="-2050604"/>
            <a:ext cx="3505324" cy="8506376"/>
          </a:xfrm>
          <a:prstGeom prst="rect">
            <a:avLst/>
          </a:prstGeom>
        </p:spPr>
      </p:pic>
      <p:sp>
        <p:nvSpPr>
          <p:cNvPr id="5" name="Text Placeholder 8">
            <a:extLst>
              <a:ext uri="{FF2B5EF4-FFF2-40B4-BE49-F238E27FC236}">
                <a16:creationId xmlns:a16="http://schemas.microsoft.com/office/drawing/2014/main" id="{234266C1-F5C3-C4E2-F158-E6BE0D101A97}"/>
              </a:ext>
            </a:extLst>
          </p:cNvPr>
          <p:cNvSpPr>
            <a:spLocks noGrp="1"/>
          </p:cNvSpPr>
          <p:nvPr>
            <p:ph type="body" sz="quarter" idx="12"/>
          </p:nvPr>
        </p:nvSpPr>
        <p:spPr>
          <a:xfrm>
            <a:off x="390525" y="5196113"/>
            <a:ext cx="5705475" cy="913047"/>
          </a:xfrm>
        </p:spPr>
        <p:txBody>
          <a:bodyPr>
            <a:noAutofit/>
          </a:bodyPr>
          <a:lstStyle>
            <a:lvl1pPr>
              <a:defRPr sz="4000" b="1"/>
            </a:lvl1pPr>
            <a:lvl2pPr>
              <a:defRPr sz="4000" b="1"/>
            </a:lvl2pPr>
            <a:lvl3pPr>
              <a:defRPr sz="4000" b="1"/>
            </a:lvl3pPr>
            <a:lvl4pPr>
              <a:defRPr sz="4000" b="1"/>
            </a:lvl4pPr>
            <a:lvl5pPr>
              <a:defRPr sz="40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28603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title slide 3">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1A747DC-9B4E-FC28-E7B1-F1BC45A52D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826559" y="-523977"/>
            <a:ext cx="5052747" cy="6858000"/>
          </a:xfrm>
          <a:prstGeom prst="rect">
            <a:avLst/>
          </a:prstGeom>
        </p:spPr>
      </p:pic>
      <p:sp>
        <p:nvSpPr>
          <p:cNvPr id="6" name="Text Placeholder 8">
            <a:extLst>
              <a:ext uri="{FF2B5EF4-FFF2-40B4-BE49-F238E27FC236}">
                <a16:creationId xmlns:a16="http://schemas.microsoft.com/office/drawing/2014/main" id="{8D9A1F1C-F137-3B0D-42A1-7117C141EB7B}"/>
              </a:ext>
            </a:extLst>
          </p:cNvPr>
          <p:cNvSpPr>
            <a:spLocks noGrp="1"/>
          </p:cNvSpPr>
          <p:nvPr>
            <p:ph type="body" sz="quarter" idx="12"/>
          </p:nvPr>
        </p:nvSpPr>
        <p:spPr>
          <a:xfrm>
            <a:off x="390525" y="5196113"/>
            <a:ext cx="5705475" cy="913047"/>
          </a:xfrm>
        </p:spPr>
        <p:txBody>
          <a:bodyPr>
            <a:noAutofit/>
          </a:bodyPr>
          <a:lstStyle>
            <a:lvl1pPr>
              <a:defRPr sz="4000" b="1"/>
            </a:lvl1pPr>
            <a:lvl2pPr>
              <a:defRPr sz="4000" b="1"/>
            </a:lvl2pPr>
            <a:lvl3pPr>
              <a:defRPr sz="4000" b="1"/>
            </a:lvl3pPr>
            <a:lvl4pPr>
              <a:defRPr sz="4000" b="1"/>
            </a:lvl4pPr>
            <a:lvl5pPr>
              <a:defRPr sz="4000" b="1"/>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83695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8C1C-1FFB-5B6C-48EE-36875A00176B}"/>
              </a:ext>
            </a:extLst>
          </p:cNvPr>
          <p:cNvSpPr txBox="1"/>
          <p:nvPr userDrawn="1"/>
        </p:nvSpPr>
        <p:spPr>
          <a:xfrm>
            <a:off x="301660" y="6358360"/>
            <a:ext cx="527901" cy="276999"/>
          </a:xfrm>
          <a:prstGeom prst="rect">
            <a:avLst/>
          </a:prstGeom>
          <a:noFill/>
        </p:spPr>
        <p:txBody>
          <a:bodyPr wrap="square" rtlCol="0">
            <a:spAutoFit/>
          </a:bodyPr>
          <a:lstStyle/>
          <a:p>
            <a:pPr algn="l"/>
            <a:fld id="{D737C269-7A4D-CF44-8DB6-36DB9E7E149E}" type="slidenum">
              <a:rPr lang="en-US" sz="1200" b="0" i="0" smtClean="0">
                <a:latin typeface="Aeonik" panose="020B0503030300000000" pitchFamily="34" charset="0"/>
              </a:rPr>
              <a:pPr algn="l"/>
              <a:t>‹#›</a:t>
            </a:fld>
            <a:endParaRPr lang="en-US" sz="1200" b="0" i="0" dirty="0">
              <a:latin typeface="Aeonik" panose="020B0503030300000000" pitchFamily="34" charset="0"/>
            </a:endParaRPr>
          </a:p>
        </p:txBody>
      </p:sp>
      <p:sp>
        <p:nvSpPr>
          <p:cNvPr id="11" name="Content Placeholder 3">
            <a:extLst>
              <a:ext uri="{FF2B5EF4-FFF2-40B4-BE49-F238E27FC236}">
                <a16:creationId xmlns:a16="http://schemas.microsoft.com/office/drawing/2014/main" id="{D8EF3938-37D4-F147-DA27-5A1AD7098DE0}"/>
              </a:ext>
            </a:extLst>
          </p:cNvPr>
          <p:cNvSpPr>
            <a:spLocks noGrp="1"/>
          </p:cNvSpPr>
          <p:nvPr>
            <p:ph sz="half" idx="2"/>
          </p:nvPr>
        </p:nvSpPr>
        <p:spPr>
          <a:xfrm>
            <a:off x="301660" y="1419355"/>
            <a:ext cx="6454740" cy="475919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Placeholder 3">
            <a:extLst>
              <a:ext uri="{FF2B5EF4-FFF2-40B4-BE49-F238E27FC236}">
                <a16:creationId xmlns:a16="http://schemas.microsoft.com/office/drawing/2014/main" id="{BB84757B-415B-3FFA-70B3-772E01659F19}"/>
              </a:ext>
            </a:extLst>
          </p:cNvPr>
          <p:cNvSpPr>
            <a:spLocks noGrp="1"/>
          </p:cNvSpPr>
          <p:nvPr>
            <p:ph type="title"/>
          </p:nvPr>
        </p:nvSpPr>
        <p:spPr>
          <a:xfrm>
            <a:off x="301660" y="679451"/>
            <a:ext cx="10515600" cy="491733"/>
          </a:xfrm>
          <a:prstGeom prst="rect">
            <a:avLst/>
          </a:prstGeom>
        </p:spPr>
        <p:txBody>
          <a:bodyPr vert="horz" lIns="91440" tIns="45720" rIns="91440" bIns="45720" rtlCol="0" anchor="t">
            <a:normAutofit/>
          </a:bodyPr>
          <a:lstStyle/>
          <a:p>
            <a:r>
              <a:rPr lang="en-GB" dirty="0"/>
              <a:t>Click to edit Master title style</a:t>
            </a:r>
            <a:endParaRPr lang="en-US" dirty="0"/>
          </a:p>
        </p:txBody>
      </p:sp>
      <p:pic>
        <p:nvPicPr>
          <p:cNvPr id="5" name="Graphic 4">
            <a:extLst>
              <a:ext uri="{FF2B5EF4-FFF2-40B4-BE49-F238E27FC236}">
                <a16:creationId xmlns:a16="http://schemas.microsoft.com/office/drawing/2014/main" id="{FF5E055C-5A72-47F7-B3CA-D8577DB76F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5682" y="0"/>
            <a:ext cx="1147808" cy="3443424"/>
          </a:xfrm>
          <a:prstGeom prst="rect">
            <a:avLst/>
          </a:prstGeom>
        </p:spPr>
      </p:pic>
      <p:pic>
        <p:nvPicPr>
          <p:cNvPr id="8" name="Graphic 7">
            <a:extLst>
              <a:ext uri="{FF2B5EF4-FFF2-40B4-BE49-F238E27FC236}">
                <a16:creationId xmlns:a16="http://schemas.microsoft.com/office/drawing/2014/main" id="{2D69D13D-8318-7208-F26E-E0B49E83CA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21863" y="5184589"/>
            <a:ext cx="1368477" cy="1318533"/>
          </a:xfrm>
          <a:prstGeom prst="rect">
            <a:avLst/>
          </a:prstGeom>
        </p:spPr>
      </p:pic>
    </p:spTree>
    <p:extLst>
      <p:ext uri="{BB962C8B-B14F-4D97-AF65-F5344CB8AC3E}">
        <p14:creationId xmlns:p14="http://schemas.microsoft.com/office/powerpoint/2010/main" val="59852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7C8C1C-1FFB-5B6C-48EE-36875A00176B}"/>
              </a:ext>
            </a:extLst>
          </p:cNvPr>
          <p:cNvSpPr txBox="1"/>
          <p:nvPr userDrawn="1"/>
        </p:nvSpPr>
        <p:spPr>
          <a:xfrm>
            <a:off x="301660" y="6358360"/>
            <a:ext cx="527901" cy="276999"/>
          </a:xfrm>
          <a:prstGeom prst="rect">
            <a:avLst/>
          </a:prstGeom>
          <a:noFill/>
        </p:spPr>
        <p:txBody>
          <a:bodyPr wrap="square" rtlCol="0">
            <a:spAutoFit/>
          </a:bodyPr>
          <a:lstStyle/>
          <a:p>
            <a:pPr algn="l"/>
            <a:fld id="{D737C269-7A4D-CF44-8DB6-36DB9E7E149E}" type="slidenum">
              <a:rPr lang="en-US" sz="1200" b="0" i="0" smtClean="0">
                <a:latin typeface="Aeonik" panose="020B0503030300000000" pitchFamily="34" charset="0"/>
              </a:rPr>
              <a:pPr algn="l"/>
              <a:t>‹#›</a:t>
            </a:fld>
            <a:endParaRPr lang="en-US" sz="1200" b="0" i="0" dirty="0">
              <a:latin typeface="Aeonik" panose="020B0503030300000000" pitchFamily="34" charset="0"/>
            </a:endParaRPr>
          </a:p>
        </p:txBody>
      </p:sp>
      <p:sp>
        <p:nvSpPr>
          <p:cNvPr id="11" name="Content Placeholder 3">
            <a:extLst>
              <a:ext uri="{FF2B5EF4-FFF2-40B4-BE49-F238E27FC236}">
                <a16:creationId xmlns:a16="http://schemas.microsoft.com/office/drawing/2014/main" id="{D8EF3938-37D4-F147-DA27-5A1AD7098DE0}"/>
              </a:ext>
            </a:extLst>
          </p:cNvPr>
          <p:cNvSpPr>
            <a:spLocks noGrp="1"/>
          </p:cNvSpPr>
          <p:nvPr>
            <p:ph sz="half" idx="2"/>
          </p:nvPr>
        </p:nvSpPr>
        <p:spPr>
          <a:xfrm>
            <a:off x="6096001" y="2229633"/>
            <a:ext cx="5794340" cy="4315216"/>
          </a:xfrm>
        </p:spPr>
        <p:txBody>
          <a:bodyPr>
            <a:normAutofit/>
          </a:bodyPr>
          <a:lstStyle>
            <a:lvl1pPr>
              <a:defRPr sz="1400"/>
            </a:lvl1pPr>
            <a:lvl2pPr>
              <a:defRPr sz="1400"/>
            </a:lvl2pPr>
            <a:lvl3pPr>
              <a:defRPr sz="14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Placeholder 3">
            <a:extLst>
              <a:ext uri="{FF2B5EF4-FFF2-40B4-BE49-F238E27FC236}">
                <a16:creationId xmlns:a16="http://schemas.microsoft.com/office/drawing/2014/main" id="{BB84757B-415B-3FFA-70B3-772E01659F19}"/>
              </a:ext>
            </a:extLst>
          </p:cNvPr>
          <p:cNvSpPr>
            <a:spLocks noGrp="1"/>
          </p:cNvSpPr>
          <p:nvPr>
            <p:ph type="title"/>
          </p:nvPr>
        </p:nvSpPr>
        <p:spPr>
          <a:xfrm>
            <a:off x="301660" y="679451"/>
            <a:ext cx="10515600" cy="491733"/>
          </a:xfrm>
          <a:prstGeom prst="rect">
            <a:avLst/>
          </a:prstGeom>
        </p:spPr>
        <p:txBody>
          <a:bodyPr vert="horz" lIns="91440" tIns="45720" rIns="91440" bIns="45720" rtlCol="0" anchor="t">
            <a:normAutofit/>
          </a:bodyPr>
          <a:lstStyle/>
          <a:p>
            <a:r>
              <a:rPr lang="en-GB" dirty="0"/>
              <a:t>Click to edit Master title style</a:t>
            </a:r>
            <a:endParaRPr lang="en-US" dirty="0"/>
          </a:p>
        </p:txBody>
      </p:sp>
      <p:pic>
        <p:nvPicPr>
          <p:cNvPr id="9" name="Graphic 8">
            <a:extLst>
              <a:ext uri="{FF2B5EF4-FFF2-40B4-BE49-F238E27FC236}">
                <a16:creationId xmlns:a16="http://schemas.microsoft.com/office/drawing/2014/main" id="{5E039E82-85DD-5667-92D2-07DD80277F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3938" y="1666595"/>
            <a:ext cx="1667875" cy="1667875"/>
          </a:xfrm>
          <a:prstGeom prst="rect">
            <a:avLst/>
          </a:prstGeom>
        </p:spPr>
      </p:pic>
      <p:pic>
        <p:nvPicPr>
          <p:cNvPr id="12" name="Graphic 11">
            <a:extLst>
              <a:ext uri="{FF2B5EF4-FFF2-40B4-BE49-F238E27FC236}">
                <a16:creationId xmlns:a16="http://schemas.microsoft.com/office/drawing/2014/main" id="{287E34F4-2237-1DE6-41B9-CA9D32C904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39941" y="2500533"/>
            <a:ext cx="1452489" cy="4357467"/>
          </a:xfrm>
          <a:prstGeom prst="rect">
            <a:avLst/>
          </a:prstGeom>
        </p:spPr>
      </p:pic>
      <p:pic>
        <p:nvPicPr>
          <p:cNvPr id="14" name="Graphic 13">
            <a:extLst>
              <a:ext uri="{FF2B5EF4-FFF2-40B4-BE49-F238E27FC236}">
                <a16:creationId xmlns:a16="http://schemas.microsoft.com/office/drawing/2014/main" id="{DB2165C3-E268-8FA2-ED5D-60BB26950C7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30248" y="1666595"/>
            <a:ext cx="1739900" cy="1676400"/>
          </a:xfrm>
          <a:prstGeom prst="rect">
            <a:avLst/>
          </a:prstGeom>
        </p:spPr>
      </p:pic>
    </p:spTree>
    <p:extLst>
      <p:ext uri="{BB962C8B-B14F-4D97-AF65-F5344CB8AC3E}">
        <p14:creationId xmlns:p14="http://schemas.microsoft.com/office/powerpoint/2010/main" val="305962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imag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299D50-862E-EFD0-3E9D-A6A88EEBDF5D}"/>
              </a:ext>
            </a:extLst>
          </p:cNvPr>
          <p:cNvSpPr txBox="1"/>
          <p:nvPr userDrawn="1"/>
        </p:nvSpPr>
        <p:spPr>
          <a:xfrm>
            <a:off x="301660" y="6358360"/>
            <a:ext cx="527901" cy="276999"/>
          </a:xfrm>
          <a:prstGeom prst="rect">
            <a:avLst/>
          </a:prstGeom>
          <a:noFill/>
        </p:spPr>
        <p:txBody>
          <a:bodyPr wrap="square" rtlCol="0">
            <a:spAutoFit/>
          </a:bodyPr>
          <a:lstStyle/>
          <a:p>
            <a:pPr algn="l"/>
            <a:fld id="{D737C269-7A4D-CF44-8DB6-36DB9E7E149E}" type="slidenum">
              <a:rPr lang="en-US" sz="1200" b="0" i="0" smtClean="0">
                <a:latin typeface="Aeonik" panose="020B0503030300000000" pitchFamily="34" charset="0"/>
              </a:rPr>
              <a:pPr algn="l"/>
              <a:t>‹#›</a:t>
            </a:fld>
            <a:endParaRPr lang="en-US" sz="1200" b="0" i="0" dirty="0">
              <a:latin typeface="Aeonik" panose="020B0503030300000000" pitchFamily="34" charset="0"/>
            </a:endParaRPr>
          </a:p>
        </p:txBody>
      </p:sp>
      <p:pic>
        <p:nvPicPr>
          <p:cNvPr id="4" name="Graphic 3">
            <a:extLst>
              <a:ext uri="{FF2B5EF4-FFF2-40B4-BE49-F238E27FC236}">
                <a16:creationId xmlns:a16="http://schemas.microsoft.com/office/drawing/2014/main" id="{5519D359-4B44-C162-BD43-3627BCCE74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113290" y="1369909"/>
            <a:ext cx="2008891" cy="6260585"/>
          </a:xfrm>
          <a:prstGeom prst="rect">
            <a:avLst/>
          </a:prstGeom>
        </p:spPr>
      </p:pic>
      <p:sp>
        <p:nvSpPr>
          <p:cNvPr id="5" name="Picture Placeholder 4">
            <a:extLst>
              <a:ext uri="{FF2B5EF4-FFF2-40B4-BE49-F238E27FC236}">
                <a16:creationId xmlns:a16="http://schemas.microsoft.com/office/drawing/2014/main" id="{883A395C-5B94-46AD-5334-20D01C39A851}"/>
              </a:ext>
            </a:extLst>
          </p:cNvPr>
          <p:cNvSpPr>
            <a:spLocks noGrp="1"/>
          </p:cNvSpPr>
          <p:nvPr>
            <p:ph type="pic" sz="quarter" idx="10"/>
          </p:nvPr>
        </p:nvSpPr>
        <p:spPr>
          <a:xfrm>
            <a:off x="6859035" y="2642044"/>
            <a:ext cx="4909166" cy="3716316"/>
          </a:xfrm>
        </p:spPr>
        <p:txBody>
          <a:bodyPr/>
          <a:lstStyle/>
          <a:p>
            <a:endParaRPr lang="en-US" dirty="0"/>
          </a:p>
        </p:txBody>
      </p:sp>
      <p:sp>
        <p:nvSpPr>
          <p:cNvPr id="6" name="Content Placeholder 3">
            <a:extLst>
              <a:ext uri="{FF2B5EF4-FFF2-40B4-BE49-F238E27FC236}">
                <a16:creationId xmlns:a16="http://schemas.microsoft.com/office/drawing/2014/main" id="{7E605D31-8CCF-6CC7-939F-30A111FD8DE2}"/>
              </a:ext>
            </a:extLst>
          </p:cNvPr>
          <p:cNvSpPr>
            <a:spLocks noGrp="1"/>
          </p:cNvSpPr>
          <p:nvPr>
            <p:ph sz="half" idx="2"/>
          </p:nvPr>
        </p:nvSpPr>
        <p:spPr>
          <a:xfrm>
            <a:off x="301660" y="1419355"/>
            <a:ext cx="4909167" cy="371631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Placeholder 3">
            <a:extLst>
              <a:ext uri="{FF2B5EF4-FFF2-40B4-BE49-F238E27FC236}">
                <a16:creationId xmlns:a16="http://schemas.microsoft.com/office/drawing/2014/main" id="{19003177-60BE-7F3A-D3CF-EDD72824A1E2}"/>
              </a:ext>
            </a:extLst>
          </p:cNvPr>
          <p:cNvSpPr>
            <a:spLocks noGrp="1"/>
          </p:cNvSpPr>
          <p:nvPr>
            <p:ph type="title"/>
          </p:nvPr>
        </p:nvSpPr>
        <p:spPr>
          <a:xfrm>
            <a:off x="301660" y="679451"/>
            <a:ext cx="10515600" cy="491733"/>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8" name="Content Placeholder 3">
            <a:extLst>
              <a:ext uri="{FF2B5EF4-FFF2-40B4-BE49-F238E27FC236}">
                <a16:creationId xmlns:a16="http://schemas.microsoft.com/office/drawing/2014/main" id="{E91CFBF8-2218-05B2-FA00-385E162ACFA6}"/>
              </a:ext>
            </a:extLst>
          </p:cNvPr>
          <p:cNvSpPr>
            <a:spLocks noGrp="1"/>
          </p:cNvSpPr>
          <p:nvPr>
            <p:ph sz="half" idx="11"/>
          </p:nvPr>
        </p:nvSpPr>
        <p:spPr>
          <a:xfrm>
            <a:off x="6859035" y="6429766"/>
            <a:ext cx="4909167" cy="3716316"/>
          </a:xfrm>
        </p:spPr>
        <p:txBody>
          <a:bodyPr>
            <a:normAutofit/>
          </a:bodyPr>
          <a:lstStyle>
            <a:lvl1pPr>
              <a:defRPr sz="800" b="0"/>
            </a:lvl1pPr>
            <a:lvl2pPr>
              <a:defRPr sz="800" b="0"/>
            </a:lvl2pPr>
            <a:lvl3pPr>
              <a:defRPr sz="800" b="0"/>
            </a:lvl3pPr>
            <a:lvl4pPr>
              <a:defRPr sz="800" b="0"/>
            </a:lvl4pPr>
            <a:lvl5pPr>
              <a:defRPr sz="800" b="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7577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image 2">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DC598070-BED6-4D0E-3663-5D7EC8CEF2A6}"/>
              </a:ext>
            </a:extLst>
          </p:cNvPr>
          <p:cNvSpPr>
            <a:spLocks noGrp="1"/>
          </p:cNvSpPr>
          <p:nvPr>
            <p:ph sz="half" idx="2"/>
          </p:nvPr>
        </p:nvSpPr>
        <p:spPr>
          <a:xfrm>
            <a:off x="301660" y="1419355"/>
            <a:ext cx="4909167" cy="3716316"/>
          </a:xfrm>
        </p:spPr>
        <p:txBody>
          <a:bodyPr>
            <a:normAutofit/>
          </a:bodyPr>
          <a:lstStyle>
            <a:lvl1pPr>
              <a:defRPr sz="1100"/>
            </a:lvl1pPr>
            <a:lvl2pPr>
              <a:defRPr sz="1100"/>
            </a:lvl2pPr>
            <a:lvl3pPr>
              <a:defRPr sz="11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itle Placeholder 3">
            <a:extLst>
              <a:ext uri="{FF2B5EF4-FFF2-40B4-BE49-F238E27FC236}">
                <a16:creationId xmlns:a16="http://schemas.microsoft.com/office/drawing/2014/main" id="{6E8EE8E3-C0F4-F4FD-FA22-2F4547D960D2}"/>
              </a:ext>
            </a:extLst>
          </p:cNvPr>
          <p:cNvSpPr>
            <a:spLocks noGrp="1"/>
          </p:cNvSpPr>
          <p:nvPr>
            <p:ph type="title"/>
          </p:nvPr>
        </p:nvSpPr>
        <p:spPr>
          <a:xfrm>
            <a:off x="301660" y="679451"/>
            <a:ext cx="10515600" cy="491733"/>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8" name="Content Placeholder 3">
            <a:extLst>
              <a:ext uri="{FF2B5EF4-FFF2-40B4-BE49-F238E27FC236}">
                <a16:creationId xmlns:a16="http://schemas.microsoft.com/office/drawing/2014/main" id="{AAC4147C-DAE5-DF05-64F9-01BAAA03E059}"/>
              </a:ext>
            </a:extLst>
          </p:cNvPr>
          <p:cNvSpPr>
            <a:spLocks noGrp="1"/>
          </p:cNvSpPr>
          <p:nvPr>
            <p:ph sz="half" idx="11"/>
          </p:nvPr>
        </p:nvSpPr>
        <p:spPr>
          <a:xfrm>
            <a:off x="6743700" y="5956377"/>
            <a:ext cx="4909167" cy="3716316"/>
          </a:xfrm>
        </p:spPr>
        <p:txBody>
          <a:bodyPr>
            <a:normAutofit/>
          </a:bodyPr>
          <a:lstStyle>
            <a:lvl1pPr>
              <a:defRPr sz="800" b="0"/>
            </a:lvl1pPr>
            <a:lvl2pPr>
              <a:defRPr sz="800" b="0"/>
            </a:lvl2pPr>
            <a:lvl3pPr>
              <a:defRPr sz="800" b="0"/>
            </a:lvl3pPr>
            <a:lvl4pPr>
              <a:defRPr sz="800" b="0"/>
            </a:lvl4pPr>
            <a:lvl5pPr>
              <a:defRPr sz="800" b="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Graphic 9">
            <a:extLst>
              <a:ext uri="{FF2B5EF4-FFF2-40B4-BE49-F238E27FC236}">
                <a16:creationId xmlns:a16="http://schemas.microsoft.com/office/drawing/2014/main" id="{BDD0AEFB-85E9-4C1C-8DA6-C3B52171DD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8394700" y="-879345"/>
            <a:ext cx="1498600" cy="6096000"/>
          </a:xfrm>
          <a:prstGeom prst="rect">
            <a:avLst/>
          </a:prstGeom>
        </p:spPr>
      </p:pic>
      <p:sp>
        <p:nvSpPr>
          <p:cNvPr id="7" name="Picture Placeholder 4">
            <a:extLst>
              <a:ext uri="{FF2B5EF4-FFF2-40B4-BE49-F238E27FC236}">
                <a16:creationId xmlns:a16="http://schemas.microsoft.com/office/drawing/2014/main" id="{89D8821D-9281-DF53-EA3E-B9D6155A66E2}"/>
              </a:ext>
            </a:extLst>
          </p:cNvPr>
          <p:cNvSpPr>
            <a:spLocks noGrp="1"/>
          </p:cNvSpPr>
          <p:nvPr>
            <p:ph type="pic" sz="quarter" idx="10"/>
          </p:nvPr>
        </p:nvSpPr>
        <p:spPr>
          <a:xfrm>
            <a:off x="6743700" y="2168655"/>
            <a:ext cx="4909166" cy="3716316"/>
          </a:xfrm>
        </p:spPr>
        <p:txBody>
          <a:bodyPr/>
          <a:lstStyle/>
          <a:p>
            <a:endParaRPr lang="en-US" dirty="0"/>
          </a:p>
        </p:txBody>
      </p:sp>
      <p:sp>
        <p:nvSpPr>
          <p:cNvPr id="2" name="TextBox 1">
            <a:extLst>
              <a:ext uri="{FF2B5EF4-FFF2-40B4-BE49-F238E27FC236}">
                <a16:creationId xmlns:a16="http://schemas.microsoft.com/office/drawing/2014/main" id="{C2D6A54E-2818-250D-019A-3BCD1D2BFFBD}"/>
              </a:ext>
            </a:extLst>
          </p:cNvPr>
          <p:cNvSpPr txBox="1"/>
          <p:nvPr userDrawn="1"/>
        </p:nvSpPr>
        <p:spPr>
          <a:xfrm>
            <a:off x="301660" y="6358360"/>
            <a:ext cx="527901" cy="276999"/>
          </a:xfrm>
          <a:prstGeom prst="rect">
            <a:avLst/>
          </a:prstGeom>
          <a:noFill/>
        </p:spPr>
        <p:txBody>
          <a:bodyPr wrap="square" rtlCol="0">
            <a:spAutoFit/>
          </a:bodyPr>
          <a:lstStyle/>
          <a:p>
            <a:pPr algn="l"/>
            <a:fld id="{D737C269-7A4D-CF44-8DB6-36DB9E7E149E}" type="slidenum">
              <a:rPr lang="en-US" sz="1200" b="0" i="0" smtClean="0">
                <a:latin typeface="Aeonik" panose="020B0503030300000000" pitchFamily="34" charset="0"/>
              </a:rPr>
              <a:pPr algn="l"/>
              <a:t>‹#›</a:t>
            </a:fld>
            <a:endParaRPr lang="en-US" sz="1200" b="0" i="0" dirty="0">
              <a:latin typeface="Aeonik" panose="020B0503030300000000" pitchFamily="34" charset="0"/>
            </a:endParaRPr>
          </a:p>
        </p:txBody>
      </p:sp>
    </p:spTree>
    <p:extLst>
      <p:ext uri="{BB962C8B-B14F-4D97-AF65-F5344CB8AC3E}">
        <p14:creationId xmlns:p14="http://schemas.microsoft.com/office/powerpoint/2010/main" val="406123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E2E116E-6496-5A22-CAB5-217F6F26ABF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284326" y="306669"/>
            <a:ext cx="1538171" cy="330307"/>
          </a:xfrm>
          <a:prstGeom prst="rect">
            <a:avLst/>
          </a:prstGeom>
        </p:spPr>
      </p:pic>
      <p:sp>
        <p:nvSpPr>
          <p:cNvPr id="13" name="Rectangle 12">
            <a:extLst>
              <a:ext uri="{FF2B5EF4-FFF2-40B4-BE49-F238E27FC236}">
                <a16:creationId xmlns:a16="http://schemas.microsoft.com/office/drawing/2014/main" id="{1A9D16ED-2A65-A653-3169-0AE92DA17B40}"/>
              </a:ext>
            </a:extLst>
          </p:cNvPr>
          <p:cNvSpPr/>
          <p:nvPr userDrawn="1"/>
        </p:nvSpPr>
        <p:spPr>
          <a:xfrm>
            <a:off x="-3555886" y="7143189"/>
            <a:ext cx="11385256" cy="5392075"/>
          </a:xfrm>
          <a:prstGeom prst="rect">
            <a:avLst/>
          </a:prstGeom>
          <a:noFill/>
          <a:ln w="3175">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eonik" panose="020B0503030300000000" pitchFamily="34" charset="0"/>
            </a:endParaRPr>
          </a:p>
        </p:txBody>
      </p:sp>
      <p:sp>
        <p:nvSpPr>
          <p:cNvPr id="5" name="Text Placeholder 2">
            <a:extLst>
              <a:ext uri="{FF2B5EF4-FFF2-40B4-BE49-F238E27FC236}">
                <a16:creationId xmlns:a16="http://schemas.microsoft.com/office/drawing/2014/main" id="{E25F2F3E-BC75-3CE3-F44C-6A6A942C8517}"/>
              </a:ext>
            </a:extLst>
          </p:cNvPr>
          <p:cNvSpPr>
            <a:spLocks noGrp="1"/>
          </p:cNvSpPr>
          <p:nvPr>
            <p:ph type="body" idx="1"/>
          </p:nvPr>
        </p:nvSpPr>
        <p:spPr>
          <a:xfrm>
            <a:off x="400050" y="1653058"/>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itle Placeholder 3">
            <a:extLst>
              <a:ext uri="{FF2B5EF4-FFF2-40B4-BE49-F238E27FC236}">
                <a16:creationId xmlns:a16="http://schemas.microsoft.com/office/drawing/2014/main" id="{68CA48AC-B5A9-FE09-3592-CDDC9C6B7A2B}"/>
              </a:ext>
            </a:extLst>
          </p:cNvPr>
          <p:cNvSpPr>
            <a:spLocks noGrp="1"/>
          </p:cNvSpPr>
          <p:nvPr>
            <p:ph type="title"/>
          </p:nvPr>
        </p:nvSpPr>
        <p:spPr>
          <a:xfrm>
            <a:off x="400050" y="679451"/>
            <a:ext cx="10515600" cy="973608"/>
          </a:xfrm>
          <a:prstGeom prst="rect">
            <a:avLst/>
          </a:prstGeom>
        </p:spPr>
        <p:txBody>
          <a:bodyPr vert="horz" lIns="91440" tIns="45720" rIns="91440" bIns="45720" rtlCol="0" anchor="t">
            <a:normAutofit/>
          </a:bodyPr>
          <a:lstStyle/>
          <a:p>
            <a:r>
              <a:rPr lang="en-GB" dirty="0"/>
              <a:t>Click to edit Master title style</a:t>
            </a:r>
            <a:endParaRPr lang="en-US" dirty="0"/>
          </a:p>
        </p:txBody>
      </p:sp>
    </p:spTree>
    <p:extLst>
      <p:ext uri="{BB962C8B-B14F-4D97-AF65-F5344CB8AC3E}">
        <p14:creationId xmlns:p14="http://schemas.microsoft.com/office/powerpoint/2010/main" val="2492234751"/>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49" r:id="rId3"/>
    <p:sldLayoutId id="2147483656" r:id="rId4"/>
    <p:sldLayoutId id="2147483657" r:id="rId5"/>
    <p:sldLayoutId id="2147483652" r:id="rId6"/>
    <p:sldLayoutId id="2147483658" r:id="rId7"/>
    <p:sldLayoutId id="2147483653" r:id="rId8"/>
    <p:sldLayoutId id="2147483654" r:id="rId9"/>
    <p:sldLayoutId id="2147483659" r:id="rId10"/>
    <p:sldLayoutId id="2147483660" r:id="rId11"/>
    <p:sldLayoutId id="2147483661" r:id="rId12"/>
    <p:sldLayoutId id="2147483662" r:id="rId13"/>
  </p:sldLayoutIdLst>
  <p:txStyles>
    <p:titleStyle>
      <a:lvl1pPr algn="l" defTabSz="914400" rtl="0" eaLnBrk="1" latinLnBrk="0" hangingPunct="1">
        <a:lnSpc>
          <a:spcPct val="90000"/>
        </a:lnSpc>
        <a:spcBef>
          <a:spcPct val="0"/>
        </a:spcBef>
        <a:buNone/>
        <a:defRPr sz="2800" b="1" kern="1200">
          <a:solidFill>
            <a:schemeClr val="tx1"/>
          </a:solidFill>
          <a:latin typeface="Aeonik" panose="020B05030303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eonik" panose="020B05030303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eonik" panose="020B05030303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onik" panose="020B05030303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onik" panose="020B05030303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onik" panose="020B05030303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48.sv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hyperlink" Target="mailto:jesse@jessejamesagency.com"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hyperlink" Target="mailto:jesse@jessejamesagency.com"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34.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2E1112-E405-9A2E-D413-51B33EAAEF3D}"/>
              </a:ext>
            </a:extLst>
          </p:cNvPr>
          <p:cNvSpPr>
            <a:spLocks noGrp="1"/>
          </p:cNvSpPr>
          <p:nvPr>
            <p:ph type="body" sz="quarter" idx="12"/>
          </p:nvPr>
        </p:nvSpPr>
        <p:spPr/>
        <p:txBody>
          <a:bodyPr/>
          <a:lstStyle/>
          <a:p>
            <a:pPr marL="0" indent="0">
              <a:buNone/>
            </a:pPr>
            <a:r>
              <a:rPr lang="en-US" dirty="0"/>
              <a:t>AI R&amp;D: Beyond Arts Funding</a:t>
            </a:r>
          </a:p>
        </p:txBody>
      </p:sp>
    </p:spTree>
    <p:extLst>
      <p:ext uri="{BB962C8B-B14F-4D97-AF65-F5344CB8AC3E}">
        <p14:creationId xmlns:p14="http://schemas.microsoft.com/office/powerpoint/2010/main" val="1189825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82135" y="-711203"/>
            <a:ext cx="12192000" cy="12192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685800" y="1807206"/>
            <a:ext cx="3782913" cy="1156470"/>
          </a:xfrm>
          <a:prstGeom prst="rect">
            <a:avLst/>
          </a:prstGeom>
        </p:spPr>
        <p:txBody>
          <a:bodyPr lIns="0" tIns="0" rIns="0" bIns="0" rtlCol="0" anchor="t">
            <a:spAutoFit/>
          </a:bodyPr>
          <a:lstStyle/>
          <a:p>
            <a:pPr algn="ctr">
              <a:lnSpc>
                <a:spcPts val="10000"/>
              </a:lnSpc>
              <a:spcBef>
                <a:spcPct val="0"/>
              </a:spcBef>
            </a:pPr>
            <a:r>
              <a:rPr lang="en-US" sz="6666" b="1">
                <a:solidFill>
                  <a:srgbClr val="000000"/>
                </a:solidFill>
                <a:latin typeface="Telegraf Bold"/>
                <a:ea typeface="Telegraf Bold"/>
                <a:cs typeface="Telegraf Bold"/>
                <a:sym typeface="Telegraf Bold"/>
              </a:rPr>
              <a:t>Whitelist</a:t>
            </a:r>
          </a:p>
        </p:txBody>
      </p:sp>
      <p:pic>
        <p:nvPicPr>
          <p:cNvPr id="4" name="Picture 4"/>
          <p:cNvPicPr>
            <a:picLocks noChangeAspect="1"/>
          </p:cNvPicPr>
          <p:nvPr/>
        </p:nvPicPr>
        <p:blipFill>
          <a:blip r:embed="rId3"/>
          <a:srcRect/>
          <a:stretch>
            <a:fillRect/>
          </a:stretch>
        </p:blipFill>
        <p:spPr>
          <a:xfrm>
            <a:off x="0" y="4423716"/>
            <a:ext cx="3061993" cy="2434285"/>
          </a:xfrm>
          <a:prstGeom prst="rect">
            <a:avLst/>
          </a:prstGeom>
        </p:spPr>
      </p:pic>
      <p:sp>
        <p:nvSpPr>
          <p:cNvPr id="5" name="TextBox 5"/>
          <p:cNvSpPr txBox="1"/>
          <p:nvPr/>
        </p:nvSpPr>
        <p:spPr>
          <a:xfrm>
            <a:off x="4920209" y="394966"/>
            <a:ext cx="7122631" cy="3632854"/>
          </a:xfrm>
          <a:prstGeom prst="rect">
            <a:avLst/>
          </a:prstGeom>
        </p:spPr>
        <p:txBody>
          <a:bodyPr lIns="0" tIns="0" rIns="0" bIns="0" rtlCol="0" anchor="t">
            <a:spAutoFit/>
          </a:bodyPr>
          <a:lstStyle/>
          <a:p>
            <a:pPr>
              <a:lnSpc>
                <a:spcPts val="4800"/>
              </a:lnSpc>
              <a:spcBef>
                <a:spcPct val="0"/>
              </a:spcBef>
            </a:pPr>
            <a:r>
              <a:rPr lang="en-US" sz="3199" b="1" dirty="0">
                <a:solidFill>
                  <a:srgbClr val="FFFFFF"/>
                </a:solidFill>
                <a:latin typeface="Telegraf Bold"/>
                <a:ea typeface="Telegraf Bold"/>
                <a:cs typeface="Telegraf Bold"/>
                <a:sym typeface="Telegraf Bold"/>
              </a:rPr>
              <a:t>A list of platforms and tools that ACE is comfortable with staff using, with clear use cases, designed for a non technical reader. With signposting to an approval process for use beyond this list.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67" y="-2584061"/>
            <a:ext cx="12192000" cy="12192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stretch>
              <a:fillRect/>
            </a:stretch>
          </a:blipFill>
        </p:spPr>
        <p:txBody>
          <a:bodyPr/>
          <a:lstStyle/>
          <a:p>
            <a:endParaRPr lang="en-GB" sz="1200"/>
          </a:p>
        </p:txBody>
      </p:sp>
      <p:grpSp>
        <p:nvGrpSpPr>
          <p:cNvPr id="3" name="Group 3"/>
          <p:cNvGrpSpPr>
            <a:grpSpLocks noChangeAspect="1"/>
          </p:cNvGrpSpPr>
          <p:nvPr/>
        </p:nvGrpSpPr>
        <p:grpSpPr>
          <a:xfrm>
            <a:off x="216603" y="1326909"/>
            <a:ext cx="6491520" cy="3723457"/>
            <a:chOff x="0" y="0"/>
            <a:chExt cx="7981950" cy="4578350"/>
          </a:xfrm>
        </p:grpSpPr>
        <p:sp>
          <p:nvSpPr>
            <p:cNvPr id="4" name="Freeform 4"/>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222222"/>
            </a:solidFill>
          </p:spPr>
          <p:txBody>
            <a:bodyPr/>
            <a:lstStyle/>
            <a:p>
              <a:endParaRPr lang="en-GB" sz="1200"/>
            </a:p>
          </p:txBody>
        </p:sp>
        <p:sp>
          <p:nvSpPr>
            <p:cNvPr id="5" name="Freeform 5"/>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3F20F3"/>
            </a:solidFill>
          </p:spPr>
          <p:txBody>
            <a:bodyPr/>
            <a:lstStyle/>
            <a:p>
              <a:endParaRPr lang="en-GB" sz="1200"/>
            </a:p>
          </p:txBody>
        </p:sp>
        <p:sp>
          <p:nvSpPr>
            <p:cNvPr id="6" name="Freeform 6"/>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FCFFFF"/>
            </a:solidFill>
          </p:spPr>
          <p:txBody>
            <a:bodyPr/>
            <a:lstStyle/>
            <a:p>
              <a:endParaRPr lang="en-GB" sz="1200"/>
            </a:p>
          </p:txBody>
        </p:sp>
        <p:sp>
          <p:nvSpPr>
            <p:cNvPr id="7" name="Freeform 7"/>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FCFFFF"/>
            </a:solidFill>
          </p:spPr>
          <p:txBody>
            <a:bodyPr/>
            <a:lstStyle/>
            <a:p>
              <a:endParaRPr lang="en-GB" sz="1200"/>
            </a:p>
          </p:txBody>
        </p:sp>
        <p:sp>
          <p:nvSpPr>
            <p:cNvPr id="8" name="Freeform 8"/>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t="-13628" r="-1010" b="-99439"/>
              </a:stretch>
            </a:blipFill>
          </p:spPr>
          <p:txBody>
            <a:bodyPr/>
            <a:lstStyle/>
            <a:p>
              <a:endParaRPr lang="en-GB" sz="1200"/>
            </a:p>
          </p:txBody>
        </p:sp>
      </p:grpSp>
      <p:sp>
        <p:nvSpPr>
          <p:cNvPr id="9" name="TextBox 9"/>
          <p:cNvSpPr txBox="1"/>
          <p:nvPr/>
        </p:nvSpPr>
        <p:spPr>
          <a:xfrm>
            <a:off x="6275926" y="1441330"/>
            <a:ext cx="5168707" cy="578043"/>
          </a:xfrm>
          <a:prstGeom prst="rect">
            <a:avLst/>
          </a:prstGeom>
        </p:spPr>
        <p:txBody>
          <a:bodyPr wrap="square" lIns="0" tIns="0" rIns="0" bIns="0" rtlCol="0" anchor="t">
            <a:spAutoFit/>
          </a:bodyPr>
          <a:lstStyle/>
          <a:p>
            <a:pPr algn="ctr">
              <a:lnSpc>
                <a:spcPts val="4781"/>
              </a:lnSpc>
              <a:spcBef>
                <a:spcPct val="0"/>
              </a:spcBef>
            </a:pPr>
            <a:r>
              <a:rPr lang="en-US" sz="3984" b="1" spc="119">
                <a:solidFill>
                  <a:srgbClr val="FCFFFF"/>
                </a:solidFill>
                <a:latin typeface="Telegraf Bold"/>
                <a:ea typeface="Telegraf Bold"/>
                <a:cs typeface="Telegraf Bold"/>
                <a:sym typeface="Telegraf Bold"/>
              </a:rPr>
              <a:t>STAFF GUIDANCE</a:t>
            </a:r>
          </a:p>
        </p:txBody>
      </p:sp>
      <p:sp>
        <p:nvSpPr>
          <p:cNvPr id="11" name="Freeform 11"/>
          <p:cNvSpPr/>
          <p:nvPr/>
        </p:nvSpPr>
        <p:spPr>
          <a:xfrm>
            <a:off x="4297290" y="2574834"/>
            <a:ext cx="692393" cy="250993"/>
          </a:xfrm>
          <a:custGeom>
            <a:avLst/>
            <a:gdLst/>
            <a:ahLst/>
            <a:cxnLst/>
            <a:rect l="l" t="t" r="r" b="b"/>
            <a:pathLst>
              <a:path w="1038589" h="376489">
                <a:moveTo>
                  <a:pt x="0" y="0"/>
                </a:moveTo>
                <a:lnTo>
                  <a:pt x="1038589" y="0"/>
                </a:lnTo>
                <a:lnTo>
                  <a:pt x="1038589" y="376488"/>
                </a:lnTo>
                <a:lnTo>
                  <a:pt x="0" y="376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12" name="Freeform 12"/>
          <p:cNvSpPr/>
          <p:nvPr/>
        </p:nvSpPr>
        <p:spPr>
          <a:xfrm>
            <a:off x="5742399" y="3188638"/>
            <a:ext cx="730601" cy="642929"/>
          </a:xfrm>
          <a:custGeom>
            <a:avLst/>
            <a:gdLst/>
            <a:ahLst/>
            <a:cxnLst/>
            <a:rect l="l" t="t" r="r" b="b"/>
            <a:pathLst>
              <a:path w="1095902" h="964394">
                <a:moveTo>
                  <a:pt x="0" y="0"/>
                </a:moveTo>
                <a:lnTo>
                  <a:pt x="1095902" y="0"/>
                </a:lnTo>
                <a:lnTo>
                  <a:pt x="1095902" y="964394"/>
                </a:lnTo>
                <a:lnTo>
                  <a:pt x="0" y="9643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grpSp>
        <p:nvGrpSpPr>
          <p:cNvPr id="13" name="Group 13"/>
          <p:cNvGrpSpPr/>
          <p:nvPr/>
        </p:nvGrpSpPr>
        <p:grpSpPr>
          <a:xfrm>
            <a:off x="6096001" y="2166076"/>
            <a:ext cx="753999" cy="659750"/>
            <a:chOff x="0" y="0"/>
            <a:chExt cx="812800" cy="711200"/>
          </a:xfrm>
        </p:grpSpPr>
        <p:sp>
          <p:nvSpPr>
            <p:cNvPr id="14" name="Freeform 14"/>
            <p:cNvSpPr/>
            <p:nvPr/>
          </p:nvSpPr>
          <p:spPr>
            <a:xfrm>
              <a:off x="0" y="0"/>
              <a:ext cx="812811" cy="711200"/>
            </a:xfrm>
            <a:custGeom>
              <a:avLst/>
              <a:gdLst/>
              <a:ahLst/>
              <a:cxnLst/>
              <a:rect l="l" t="t" r="r" b="b"/>
              <a:pathLst>
                <a:path w="812811" h="711200">
                  <a:moveTo>
                    <a:pt x="530371" y="0"/>
                  </a:moveTo>
                  <a:lnTo>
                    <a:pt x="282407" y="0"/>
                  </a:lnTo>
                  <a:cubicBezTo>
                    <a:pt x="126426" y="0"/>
                    <a:pt x="0" y="123512"/>
                    <a:pt x="0" y="275871"/>
                  </a:cubicBezTo>
                  <a:cubicBezTo>
                    <a:pt x="0" y="386169"/>
                    <a:pt x="66279" y="481310"/>
                    <a:pt x="162037" y="525451"/>
                  </a:cubicBezTo>
                  <a:lnTo>
                    <a:pt x="162037" y="711200"/>
                  </a:lnTo>
                  <a:lnTo>
                    <a:pt x="353844" y="551732"/>
                  </a:lnTo>
                  <a:lnTo>
                    <a:pt x="530371" y="551732"/>
                  </a:lnTo>
                  <a:cubicBezTo>
                    <a:pt x="686363" y="551732"/>
                    <a:pt x="812800" y="428220"/>
                    <a:pt x="812800" y="275861"/>
                  </a:cubicBezTo>
                  <a:cubicBezTo>
                    <a:pt x="812811" y="123512"/>
                    <a:pt x="686363" y="0"/>
                    <a:pt x="530371" y="0"/>
                  </a:cubicBezTo>
                  <a:close/>
                </a:path>
              </a:pathLst>
            </a:custGeom>
            <a:solidFill>
              <a:srgbClr val="E60015"/>
            </a:solidFill>
          </p:spPr>
          <p:txBody>
            <a:bodyPr/>
            <a:lstStyle/>
            <a:p>
              <a:endParaRPr lang="en-GB" sz="1200"/>
            </a:p>
          </p:txBody>
        </p:sp>
        <p:sp>
          <p:nvSpPr>
            <p:cNvPr id="15" name="TextBox 15"/>
            <p:cNvSpPr txBox="1"/>
            <p:nvPr/>
          </p:nvSpPr>
          <p:spPr>
            <a:xfrm>
              <a:off x="0" y="0"/>
              <a:ext cx="812800" cy="520700"/>
            </a:xfrm>
            <a:prstGeom prst="rect">
              <a:avLst/>
            </a:prstGeom>
          </p:spPr>
          <p:txBody>
            <a:bodyPr lIns="33867" tIns="33867" rIns="33867" bIns="33867" rtlCol="0" anchor="ctr"/>
            <a:lstStyle/>
            <a:p>
              <a:pPr algn="ctr">
                <a:lnSpc>
                  <a:spcPts val="1999"/>
                </a:lnSpc>
              </a:pPr>
              <a:endParaRPr sz="1200"/>
            </a:p>
          </p:txBody>
        </p:sp>
      </p:grpSp>
      <p:sp>
        <p:nvSpPr>
          <p:cNvPr id="16" name="Freeform 16"/>
          <p:cNvSpPr/>
          <p:nvPr/>
        </p:nvSpPr>
        <p:spPr>
          <a:xfrm>
            <a:off x="963939" y="1121157"/>
            <a:ext cx="1616573" cy="687778"/>
          </a:xfrm>
          <a:custGeom>
            <a:avLst/>
            <a:gdLst/>
            <a:ahLst/>
            <a:cxnLst/>
            <a:rect l="l" t="t" r="r" b="b"/>
            <a:pathLst>
              <a:path w="2424859" h="1031667">
                <a:moveTo>
                  <a:pt x="0" y="0"/>
                </a:moveTo>
                <a:lnTo>
                  <a:pt x="2424859" y="0"/>
                </a:lnTo>
                <a:lnTo>
                  <a:pt x="2424859" y="1031667"/>
                </a:lnTo>
                <a:lnTo>
                  <a:pt x="0" y="10316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17" name="TextBox 16">
            <a:extLst>
              <a:ext uri="{FF2B5EF4-FFF2-40B4-BE49-F238E27FC236}">
                <a16:creationId xmlns:a16="http://schemas.microsoft.com/office/drawing/2014/main" id="{62DEFBF8-CAED-1FDE-BE50-CECA957E6D55}"/>
              </a:ext>
            </a:extLst>
          </p:cNvPr>
          <p:cNvSpPr txBox="1"/>
          <p:nvPr/>
        </p:nvSpPr>
        <p:spPr>
          <a:xfrm>
            <a:off x="7744665" y="2140105"/>
            <a:ext cx="3885551" cy="1292854"/>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667" dirty="0">
                <a:solidFill>
                  <a:schemeClr val="bg1"/>
                </a:solidFill>
                <a:ea typeface="Calibri"/>
                <a:cs typeface="Calibri"/>
              </a:rPr>
              <a:t>49 comments and replies from staff reference group  </a:t>
            </a:r>
            <a:endParaRPr lang="en-US" sz="2667"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0237" y="-4083455"/>
            <a:ext cx="12192000" cy="12192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stretch>
              <a:fillRect/>
            </a:stretch>
          </a:blipFill>
        </p:spPr>
        <p:txBody>
          <a:bodyPr/>
          <a:lstStyle/>
          <a:p>
            <a:endParaRPr lang="en-GB" sz="1200"/>
          </a:p>
        </p:txBody>
      </p:sp>
      <p:grpSp>
        <p:nvGrpSpPr>
          <p:cNvPr id="3" name="Group 3"/>
          <p:cNvGrpSpPr/>
          <p:nvPr/>
        </p:nvGrpSpPr>
        <p:grpSpPr>
          <a:xfrm>
            <a:off x="7085045" y="1097639"/>
            <a:ext cx="1234144" cy="1176501"/>
            <a:chOff x="0" y="0"/>
            <a:chExt cx="8960982" cy="8542439"/>
          </a:xfrm>
        </p:grpSpPr>
        <p:sp>
          <p:nvSpPr>
            <p:cNvPr id="4" name="Freeform 4"/>
            <p:cNvSpPr/>
            <p:nvPr/>
          </p:nvSpPr>
          <p:spPr>
            <a:xfrm>
              <a:off x="0" y="0"/>
              <a:ext cx="8960982" cy="8542439"/>
            </a:xfrm>
            <a:custGeom>
              <a:avLst/>
              <a:gdLst/>
              <a:ahLst/>
              <a:cxnLst/>
              <a:rect l="l" t="t" r="r" b="b"/>
              <a:pathLst>
                <a:path w="8960982" h="8542439">
                  <a:moveTo>
                    <a:pt x="0" y="0"/>
                  </a:moveTo>
                  <a:lnTo>
                    <a:pt x="0" y="8542439"/>
                  </a:lnTo>
                  <a:lnTo>
                    <a:pt x="8960982" y="8542439"/>
                  </a:lnTo>
                  <a:lnTo>
                    <a:pt x="8960982" y="0"/>
                  </a:lnTo>
                  <a:lnTo>
                    <a:pt x="0" y="0"/>
                  </a:lnTo>
                  <a:close/>
                  <a:moveTo>
                    <a:pt x="8900022" y="8481479"/>
                  </a:moveTo>
                  <a:lnTo>
                    <a:pt x="59690" y="8481479"/>
                  </a:lnTo>
                  <a:lnTo>
                    <a:pt x="59690" y="59690"/>
                  </a:lnTo>
                  <a:lnTo>
                    <a:pt x="8900022" y="59690"/>
                  </a:lnTo>
                  <a:lnTo>
                    <a:pt x="8900022" y="8481479"/>
                  </a:lnTo>
                  <a:close/>
                </a:path>
              </a:pathLst>
            </a:custGeom>
            <a:solidFill>
              <a:srgbClr val="222222"/>
            </a:solidFill>
          </p:spPr>
          <p:txBody>
            <a:bodyPr/>
            <a:lstStyle/>
            <a:p>
              <a:endParaRPr lang="en-GB" sz="1200"/>
            </a:p>
          </p:txBody>
        </p:sp>
      </p:grpSp>
      <p:grpSp>
        <p:nvGrpSpPr>
          <p:cNvPr id="5" name="Group 5"/>
          <p:cNvGrpSpPr/>
          <p:nvPr/>
        </p:nvGrpSpPr>
        <p:grpSpPr>
          <a:xfrm>
            <a:off x="7085045" y="2890816"/>
            <a:ext cx="1234144" cy="1076369"/>
            <a:chOff x="0" y="0"/>
            <a:chExt cx="8960982" cy="7815395"/>
          </a:xfrm>
        </p:grpSpPr>
        <p:sp>
          <p:nvSpPr>
            <p:cNvPr id="6" name="Freeform 6"/>
            <p:cNvSpPr/>
            <p:nvPr/>
          </p:nvSpPr>
          <p:spPr>
            <a:xfrm>
              <a:off x="0" y="0"/>
              <a:ext cx="8960982" cy="7815395"/>
            </a:xfrm>
            <a:custGeom>
              <a:avLst/>
              <a:gdLst/>
              <a:ahLst/>
              <a:cxnLst/>
              <a:rect l="l" t="t" r="r" b="b"/>
              <a:pathLst>
                <a:path w="8960982" h="7815395">
                  <a:moveTo>
                    <a:pt x="0" y="0"/>
                  </a:moveTo>
                  <a:lnTo>
                    <a:pt x="0" y="7815395"/>
                  </a:lnTo>
                  <a:lnTo>
                    <a:pt x="8960982" y="7815395"/>
                  </a:lnTo>
                  <a:lnTo>
                    <a:pt x="8960982" y="0"/>
                  </a:lnTo>
                  <a:lnTo>
                    <a:pt x="0" y="0"/>
                  </a:lnTo>
                  <a:close/>
                  <a:moveTo>
                    <a:pt x="8900022" y="7754434"/>
                  </a:moveTo>
                  <a:lnTo>
                    <a:pt x="59690" y="7754434"/>
                  </a:lnTo>
                  <a:lnTo>
                    <a:pt x="59690" y="59690"/>
                  </a:lnTo>
                  <a:lnTo>
                    <a:pt x="8900022" y="59690"/>
                  </a:lnTo>
                  <a:lnTo>
                    <a:pt x="8900022" y="7754434"/>
                  </a:lnTo>
                  <a:close/>
                </a:path>
              </a:pathLst>
            </a:custGeom>
            <a:solidFill>
              <a:srgbClr val="222222"/>
            </a:solidFill>
          </p:spPr>
          <p:txBody>
            <a:bodyPr/>
            <a:lstStyle/>
            <a:p>
              <a:endParaRPr lang="en-GB" sz="1200"/>
            </a:p>
          </p:txBody>
        </p:sp>
      </p:grpSp>
      <p:grpSp>
        <p:nvGrpSpPr>
          <p:cNvPr id="7" name="Group 7"/>
          <p:cNvGrpSpPr/>
          <p:nvPr/>
        </p:nvGrpSpPr>
        <p:grpSpPr>
          <a:xfrm>
            <a:off x="7085045" y="4805470"/>
            <a:ext cx="1234144" cy="1076369"/>
            <a:chOff x="0" y="0"/>
            <a:chExt cx="8960982" cy="7815395"/>
          </a:xfrm>
        </p:grpSpPr>
        <p:sp>
          <p:nvSpPr>
            <p:cNvPr id="8" name="Freeform 8"/>
            <p:cNvSpPr/>
            <p:nvPr/>
          </p:nvSpPr>
          <p:spPr>
            <a:xfrm>
              <a:off x="0" y="0"/>
              <a:ext cx="8960982" cy="7815395"/>
            </a:xfrm>
            <a:custGeom>
              <a:avLst/>
              <a:gdLst/>
              <a:ahLst/>
              <a:cxnLst/>
              <a:rect l="l" t="t" r="r" b="b"/>
              <a:pathLst>
                <a:path w="8960982" h="7815395">
                  <a:moveTo>
                    <a:pt x="0" y="0"/>
                  </a:moveTo>
                  <a:lnTo>
                    <a:pt x="0" y="7815395"/>
                  </a:lnTo>
                  <a:lnTo>
                    <a:pt x="8960982" y="7815395"/>
                  </a:lnTo>
                  <a:lnTo>
                    <a:pt x="8960982" y="0"/>
                  </a:lnTo>
                  <a:lnTo>
                    <a:pt x="0" y="0"/>
                  </a:lnTo>
                  <a:close/>
                  <a:moveTo>
                    <a:pt x="8900022" y="7754434"/>
                  </a:moveTo>
                  <a:lnTo>
                    <a:pt x="59690" y="7754434"/>
                  </a:lnTo>
                  <a:lnTo>
                    <a:pt x="59690" y="59690"/>
                  </a:lnTo>
                  <a:lnTo>
                    <a:pt x="8900022" y="59690"/>
                  </a:lnTo>
                  <a:lnTo>
                    <a:pt x="8900022" y="7754434"/>
                  </a:lnTo>
                  <a:close/>
                </a:path>
              </a:pathLst>
            </a:custGeom>
            <a:solidFill>
              <a:srgbClr val="222222"/>
            </a:solidFill>
          </p:spPr>
          <p:txBody>
            <a:bodyPr/>
            <a:lstStyle/>
            <a:p>
              <a:endParaRPr lang="en-GB" sz="1200"/>
            </a:p>
          </p:txBody>
        </p:sp>
      </p:grpSp>
      <p:sp>
        <p:nvSpPr>
          <p:cNvPr id="9" name="Freeform 9"/>
          <p:cNvSpPr/>
          <p:nvPr/>
        </p:nvSpPr>
        <p:spPr>
          <a:xfrm rot="7502642">
            <a:off x="-1958552" y="-2142617"/>
            <a:ext cx="2500631" cy="2707377"/>
          </a:xfrm>
          <a:custGeom>
            <a:avLst/>
            <a:gdLst/>
            <a:ahLst/>
            <a:cxnLst/>
            <a:rect l="l" t="t" r="r" b="b"/>
            <a:pathLst>
              <a:path w="3750947" h="4061065">
                <a:moveTo>
                  <a:pt x="0" y="0"/>
                </a:moveTo>
                <a:lnTo>
                  <a:pt x="3750947" y="0"/>
                </a:lnTo>
                <a:lnTo>
                  <a:pt x="3750947" y="4061065"/>
                </a:lnTo>
                <a:lnTo>
                  <a:pt x="0" y="4061065"/>
                </a:lnTo>
                <a:lnTo>
                  <a:pt x="0" y="0"/>
                </a:lnTo>
                <a:close/>
              </a:path>
            </a:pathLst>
          </a:custGeom>
          <a:blipFill>
            <a:blip r:embed="rId3"/>
            <a:stretch>
              <a:fillRect/>
            </a:stretch>
          </a:blipFill>
        </p:spPr>
        <p:txBody>
          <a:bodyPr/>
          <a:lstStyle/>
          <a:p>
            <a:endParaRPr lang="en-GB" sz="1200"/>
          </a:p>
        </p:txBody>
      </p:sp>
      <p:sp>
        <p:nvSpPr>
          <p:cNvPr id="10" name="Freeform 10"/>
          <p:cNvSpPr/>
          <p:nvPr/>
        </p:nvSpPr>
        <p:spPr>
          <a:xfrm>
            <a:off x="7155563" y="1245756"/>
            <a:ext cx="1041175" cy="880266"/>
          </a:xfrm>
          <a:custGeom>
            <a:avLst/>
            <a:gdLst/>
            <a:ahLst/>
            <a:cxnLst/>
            <a:rect l="l" t="t" r="r" b="b"/>
            <a:pathLst>
              <a:path w="1561762" h="1320399">
                <a:moveTo>
                  <a:pt x="0" y="0"/>
                </a:moveTo>
                <a:lnTo>
                  <a:pt x="1561762" y="0"/>
                </a:lnTo>
                <a:lnTo>
                  <a:pt x="1561762" y="1320399"/>
                </a:lnTo>
                <a:lnTo>
                  <a:pt x="0" y="1320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11" name="Freeform 11"/>
          <p:cNvSpPr/>
          <p:nvPr/>
        </p:nvSpPr>
        <p:spPr>
          <a:xfrm>
            <a:off x="7259324" y="4853640"/>
            <a:ext cx="885589" cy="980028"/>
          </a:xfrm>
          <a:custGeom>
            <a:avLst/>
            <a:gdLst/>
            <a:ahLst/>
            <a:cxnLst/>
            <a:rect l="l" t="t" r="r" b="b"/>
            <a:pathLst>
              <a:path w="1328383" h="1470042">
                <a:moveTo>
                  <a:pt x="0" y="0"/>
                </a:moveTo>
                <a:lnTo>
                  <a:pt x="1328383" y="0"/>
                </a:lnTo>
                <a:lnTo>
                  <a:pt x="1328383" y="1470041"/>
                </a:lnTo>
                <a:lnTo>
                  <a:pt x="0" y="14700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12" name="Freeform 12"/>
          <p:cNvSpPr/>
          <p:nvPr/>
        </p:nvSpPr>
        <p:spPr>
          <a:xfrm>
            <a:off x="7222180" y="3043238"/>
            <a:ext cx="974558" cy="771525"/>
          </a:xfrm>
          <a:custGeom>
            <a:avLst/>
            <a:gdLst/>
            <a:ahLst/>
            <a:cxnLst/>
            <a:rect l="l" t="t" r="r" b="b"/>
            <a:pathLst>
              <a:path w="1461837" h="1157287">
                <a:moveTo>
                  <a:pt x="0" y="0"/>
                </a:moveTo>
                <a:lnTo>
                  <a:pt x="1461837" y="0"/>
                </a:lnTo>
                <a:lnTo>
                  <a:pt x="1461837" y="1157288"/>
                </a:lnTo>
                <a:lnTo>
                  <a:pt x="0" y="11572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13" name="Freeform 13"/>
          <p:cNvSpPr/>
          <p:nvPr/>
        </p:nvSpPr>
        <p:spPr>
          <a:xfrm rot="5400000">
            <a:off x="7398904" y="2480180"/>
            <a:ext cx="491190" cy="206300"/>
          </a:xfrm>
          <a:custGeom>
            <a:avLst/>
            <a:gdLst/>
            <a:ahLst/>
            <a:cxnLst/>
            <a:rect l="l" t="t" r="r" b="b"/>
            <a:pathLst>
              <a:path w="736785" h="309450">
                <a:moveTo>
                  <a:pt x="0" y="0"/>
                </a:moveTo>
                <a:lnTo>
                  <a:pt x="736785" y="0"/>
                </a:lnTo>
                <a:lnTo>
                  <a:pt x="736785" y="309450"/>
                </a:lnTo>
                <a:lnTo>
                  <a:pt x="0" y="3094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14" name="TextBox 14"/>
          <p:cNvSpPr txBox="1"/>
          <p:nvPr/>
        </p:nvSpPr>
        <p:spPr>
          <a:xfrm>
            <a:off x="8614236" y="2752725"/>
            <a:ext cx="2891965" cy="1250983"/>
          </a:xfrm>
          <a:prstGeom prst="rect">
            <a:avLst/>
          </a:prstGeom>
        </p:spPr>
        <p:txBody>
          <a:bodyPr lIns="0" tIns="0" rIns="0" bIns="0" rtlCol="0" anchor="t">
            <a:spAutoFit/>
          </a:bodyPr>
          <a:lstStyle/>
          <a:p>
            <a:pPr>
              <a:lnSpc>
                <a:spcPts val="2499"/>
              </a:lnSpc>
            </a:pPr>
            <a:r>
              <a:rPr lang="en-US" sz="1666" b="1">
                <a:solidFill>
                  <a:srgbClr val="222222"/>
                </a:solidFill>
                <a:latin typeface="Telegraf Bold"/>
                <a:ea typeface="Telegraf Bold"/>
                <a:cs typeface="Telegraf Bold"/>
                <a:sym typeface="Telegraf Bold"/>
              </a:rPr>
              <a:t>Whitelist </a:t>
            </a:r>
          </a:p>
          <a:p>
            <a:pPr>
              <a:lnSpc>
                <a:spcPts val="2500"/>
              </a:lnSpc>
              <a:spcBef>
                <a:spcPct val="0"/>
              </a:spcBef>
            </a:pPr>
            <a:r>
              <a:rPr lang="en-US" sz="1667">
                <a:solidFill>
                  <a:srgbClr val="222222"/>
                </a:solidFill>
                <a:latin typeface="Telegraf"/>
                <a:ea typeface="Telegraf"/>
                <a:cs typeface="Telegraf"/>
                <a:sym typeface="Telegraf"/>
              </a:rPr>
              <a:t>A list of platforms and tools ACE is comfortable with staff using</a:t>
            </a:r>
          </a:p>
        </p:txBody>
      </p:sp>
      <p:sp>
        <p:nvSpPr>
          <p:cNvPr id="15" name="TextBox 15"/>
          <p:cNvSpPr txBox="1"/>
          <p:nvPr/>
        </p:nvSpPr>
        <p:spPr>
          <a:xfrm>
            <a:off x="8620585" y="4389459"/>
            <a:ext cx="2885615" cy="1892121"/>
          </a:xfrm>
          <a:prstGeom prst="rect">
            <a:avLst/>
          </a:prstGeom>
        </p:spPr>
        <p:txBody>
          <a:bodyPr lIns="0" tIns="0" rIns="0" bIns="0" rtlCol="0" anchor="t">
            <a:spAutoFit/>
          </a:bodyPr>
          <a:lstStyle/>
          <a:p>
            <a:pPr>
              <a:lnSpc>
                <a:spcPts val="2499"/>
              </a:lnSpc>
            </a:pPr>
            <a:r>
              <a:rPr lang="en-US" sz="1666" b="1">
                <a:solidFill>
                  <a:srgbClr val="222222"/>
                </a:solidFill>
                <a:latin typeface="Telegraf Bold"/>
                <a:ea typeface="Telegraf Bold"/>
                <a:cs typeface="Telegraf Bold"/>
                <a:sym typeface="Telegraf Bold"/>
              </a:rPr>
              <a:t>Staff Guidance</a:t>
            </a:r>
          </a:p>
          <a:p>
            <a:pPr>
              <a:lnSpc>
                <a:spcPts val="2499"/>
              </a:lnSpc>
            </a:pPr>
            <a:r>
              <a:rPr lang="en-US" sz="1666">
                <a:solidFill>
                  <a:srgbClr val="222222"/>
                </a:solidFill>
                <a:latin typeface="Telegraf"/>
                <a:ea typeface="Telegraf"/>
                <a:cs typeface="Telegraf"/>
                <a:sym typeface="Telegraf"/>
              </a:rPr>
              <a:t>A simple and instructive guide to support staff and enable responsive use of appropriate tools</a:t>
            </a:r>
          </a:p>
          <a:p>
            <a:pPr>
              <a:lnSpc>
                <a:spcPts val="2500"/>
              </a:lnSpc>
              <a:spcBef>
                <a:spcPct val="0"/>
              </a:spcBef>
            </a:pPr>
            <a:endParaRPr lang="en-US" sz="1666">
              <a:solidFill>
                <a:srgbClr val="222222"/>
              </a:solidFill>
              <a:latin typeface="Telegraf"/>
              <a:ea typeface="Telegraf"/>
              <a:cs typeface="Telegraf"/>
              <a:sym typeface="Telegraf"/>
            </a:endParaRPr>
          </a:p>
        </p:txBody>
      </p:sp>
      <p:sp>
        <p:nvSpPr>
          <p:cNvPr id="16" name="TextBox 16"/>
          <p:cNvSpPr txBox="1"/>
          <p:nvPr/>
        </p:nvSpPr>
        <p:spPr>
          <a:xfrm>
            <a:off x="8620586" y="1158747"/>
            <a:ext cx="2994471" cy="609719"/>
          </a:xfrm>
          <a:prstGeom prst="rect">
            <a:avLst/>
          </a:prstGeom>
        </p:spPr>
        <p:txBody>
          <a:bodyPr lIns="0" tIns="0" rIns="0" bIns="0" rtlCol="0" anchor="t">
            <a:spAutoFit/>
          </a:bodyPr>
          <a:lstStyle/>
          <a:p>
            <a:pPr>
              <a:lnSpc>
                <a:spcPts val="2499"/>
              </a:lnSpc>
            </a:pPr>
            <a:r>
              <a:rPr lang="en-US" sz="1666" b="1">
                <a:solidFill>
                  <a:srgbClr val="222222"/>
                </a:solidFill>
                <a:latin typeface="Telegraf Bold"/>
                <a:ea typeface="Telegraf Bold"/>
                <a:cs typeface="Telegraf Bold"/>
                <a:sym typeface="Telegraf Bold"/>
              </a:rPr>
              <a:t>Public Position Statement</a:t>
            </a:r>
          </a:p>
          <a:p>
            <a:pPr>
              <a:lnSpc>
                <a:spcPts val="2499"/>
              </a:lnSpc>
              <a:spcBef>
                <a:spcPct val="0"/>
              </a:spcBef>
            </a:pPr>
            <a:r>
              <a:rPr lang="en-US" sz="1666">
                <a:solidFill>
                  <a:srgbClr val="222222"/>
                </a:solidFill>
                <a:latin typeface="Telegraf"/>
                <a:ea typeface="Telegraf"/>
                <a:cs typeface="Telegraf"/>
                <a:sym typeface="Telegraf"/>
              </a:rPr>
              <a:t>AI in Grantmaking Processes </a:t>
            </a:r>
          </a:p>
        </p:txBody>
      </p:sp>
      <p:sp>
        <p:nvSpPr>
          <p:cNvPr id="17" name="Freeform 17"/>
          <p:cNvSpPr/>
          <p:nvPr/>
        </p:nvSpPr>
        <p:spPr>
          <a:xfrm rot="5400000">
            <a:off x="7430555" y="4283177"/>
            <a:ext cx="491190" cy="206300"/>
          </a:xfrm>
          <a:custGeom>
            <a:avLst/>
            <a:gdLst/>
            <a:ahLst/>
            <a:cxnLst/>
            <a:rect l="l" t="t" r="r" b="b"/>
            <a:pathLst>
              <a:path w="736785" h="309450">
                <a:moveTo>
                  <a:pt x="0" y="0"/>
                </a:moveTo>
                <a:lnTo>
                  <a:pt x="736785" y="0"/>
                </a:lnTo>
                <a:lnTo>
                  <a:pt x="736785" y="309450"/>
                </a:lnTo>
                <a:lnTo>
                  <a:pt x="0" y="3094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18" name="TextBox 18"/>
          <p:cNvSpPr txBox="1"/>
          <p:nvPr/>
        </p:nvSpPr>
        <p:spPr>
          <a:xfrm>
            <a:off x="776074" y="278293"/>
            <a:ext cx="4745681" cy="707501"/>
          </a:xfrm>
          <a:prstGeom prst="rect">
            <a:avLst/>
          </a:prstGeom>
        </p:spPr>
        <p:txBody>
          <a:bodyPr lIns="0" tIns="0" rIns="0" bIns="0" rtlCol="0" anchor="t">
            <a:spAutoFit/>
          </a:bodyPr>
          <a:lstStyle/>
          <a:p>
            <a:pPr>
              <a:lnSpc>
                <a:spcPts val="2913"/>
              </a:lnSpc>
            </a:pPr>
            <a:r>
              <a:rPr lang="en-US" sz="1941">
                <a:solidFill>
                  <a:srgbClr val="222222"/>
                </a:solidFill>
                <a:latin typeface="Telegraf"/>
                <a:ea typeface="Telegraf"/>
                <a:cs typeface="Telegraf"/>
                <a:sym typeface="Telegraf"/>
              </a:rPr>
              <a:t>Public position statement approved by Investment Directors - </a:t>
            </a:r>
            <a:r>
              <a:rPr lang="en-US" sz="1941" b="1">
                <a:solidFill>
                  <a:srgbClr val="222222"/>
                </a:solidFill>
                <a:latin typeface="Telegraf Bold"/>
                <a:ea typeface="Telegraf Bold"/>
                <a:cs typeface="Telegraf Bold"/>
                <a:sym typeface="Telegraf Bold"/>
              </a:rPr>
              <a:t>18th December</a:t>
            </a:r>
          </a:p>
        </p:txBody>
      </p:sp>
      <p:sp>
        <p:nvSpPr>
          <p:cNvPr id="19" name="TextBox 19"/>
          <p:cNvSpPr txBox="1"/>
          <p:nvPr/>
        </p:nvSpPr>
        <p:spPr>
          <a:xfrm>
            <a:off x="773214" y="1573277"/>
            <a:ext cx="3158069" cy="707310"/>
          </a:xfrm>
          <a:prstGeom prst="rect">
            <a:avLst/>
          </a:prstGeom>
        </p:spPr>
        <p:txBody>
          <a:bodyPr lIns="0" tIns="0" rIns="0" bIns="0" rtlCol="0" anchor="t">
            <a:spAutoFit/>
          </a:bodyPr>
          <a:lstStyle/>
          <a:p>
            <a:pPr>
              <a:lnSpc>
                <a:spcPts val="2913"/>
              </a:lnSpc>
              <a:spcBef>
                <a:spcPct val="0"/>
              </a:spcBef>
            </a:pPr>
            <a:r>
              <a:rPr lang="en-US" sz="1933" dirty="0">
                <a:solidFill>
                  <a:srgbClr val="222222"/>
                </a:solidFill>
                <a:latin typeface="Telegraf"/>
                <a:ea typeface="Telegraf"/>
                <a:cs typeface="Telegraf"/>
                <a:sym typeface="Telegraf"/>
              </a:rPr>
              <a:t>Whitelist of tools by end of </a:t>
            </a:r>
            <a:r>
              <a:rPr lang="en-US" sz="1933" b="1" dirty="0">
                <a:solidFill>
                  <a:srgbClr val="222222"/>
                </a:solidFill>
                <a:latin typeface="Telegraf"/>
                <a:ea typeface="Telegraf"/>
                <a:cs typeface="Telegraf"/>
                <a:sym typeface="Telegraf"/>
              </a:rPr>
              <a:t>December/Jan </a:t>
            </a:r>
            <a:endParaRPr lang="en-US" sz="1933" b="1" dirty="0">
              <a:solidFill>
                <a:srgbClr val="222222"/>
              </a:solidFill>
              <a:latin typeface="Telegraf"/>
              <a:ea typeface="Telegraf"/>
              <a:cs typeface="Telegraf"/>
            </a:endParaRPr>
          </a:p>
        </p:txBody>
      </p:sp>
      <p:sp>
        <p:nvSpPr>
          <p:cNvPr id="20" name="TextBox 20"/>
          <p:cNvSpPr txBox="1"/>
          <p:nvPr/>
        </p:nvSpPr>
        <p:spPr>
          <a:xfrm>
            <a:off x="773214" y="2664377"/>
            <a:ext cx="4433253" cy="707501"/>
          </a:xfrm>
          <a:prstGeom prst="rect">
            <a:avLst/>
          </a:prstGeom>
        </p:spPr>
        <p:txBody>
          <a:bodyPr lIns="0" tIns="0" rIns="0" bIns="0" rtlCol="0" anchor="t">
            <a:spAutoFit/>
          </a:bodyPr>
          <a:lstStyle/>
          <a:p>
            <a:pPr>
              <a:lnSpc>
                <a:spcPts val="2913"/>
              </a:lnSpc>
              <a:spcBef>
                <a:spcPct val="0"/>
              </a:spcBef>
            </a:pPr>
            <a:r>
              <a:rPr lang="en-US" sz="1941">
                <a:solidFill>
                  <a:srgbClr val="222222"/>
                </a:solidFill>
                <a:latin typeface="Telegraf"/>
                <a:ea typeface="Telegraf"/>
                <a:cs typeface="Telegraf"/>
                <a:sym typeface="Telegraf"/>
              </a:rPr>
              <a:t>Final staff guidance appoved by Director New Tech and Innovation </a:t>
            </a:r>
          </a:p>
        </p:txBody>
      </p:sp>
      <p:sp>
        <p:nvSpPr>
          <p:cNvPr id="21" name="TextBox 21"/>
          <p:cNvSpPr txBox="1"/>
          <p:nvPr/>
        </p:nvSpPr>
        <p:spPr>
          <a:xfrm>
            <a:off x="773214" y="3874003"/>
            <a:ext cx="4433253" cy="1079398"/>
          </a:xfrm>
          <a:prstGeom prst="rect">
            <a:avLst/>
          </a:prstGeom>
        </p:spPr>
        <p:txBody>
          <a:bodyPr lIns="0" tIns="0" rIns="0" bIns="0" rtlCol="0" anchor="t">
            <a:spAutoFit/>
          </a:bodyPr>
          <a:lstStyle/>
          <a:p>
            <a:pPr>
              <a:lnSpc>
                <a:spcPts val="2913"/>
              </a:lnSpc>
              <a:spcBef>
                <a:spcPct val="0"/>
              </a:spcBef>
            </a:pPr>
            <a:r>
              <a:rPr lang="en-US" sz="1941">
                <a:solidFill>
                  <a:srgbClr val="222222"/>
                </a:solidFill>
                <a:latin typeface="Telegraf"/>
                <a:ea typeface="Telegraf"/>
                <a:cs typeface="Telegraf"/>
                <a:sym typeface="Telegraf"/>
              </a:rPr>
              <a:t>Public position statement, whitelist and staff guidance brought to AI Oversight group - </a:t>
            </a:r>
            <a:r>
              <a:rPr lang="en-US" sz="1941" b="1">
                <a:solidFill>
                  <a:srgbClr val="222222"/>
                </a:solidFill>
                <a:latin typeface="Telegraf Bold"/>
                <a:ea typeface="Telegraf Bold"/>
                <a:cs typeface="Telegraf Bold"/>
                <a:sym typeface="Telegraf Bold"/>
              </a:rPr>
              <a:t>21st Jan</a:t>
            </a:r>
          </a:p>
        </p:txBody>
      </p:sp>
      <p:sp>
        <p:nvSpPr>
          <p:cNvPr id="22" name="TextBox 22"/>
          <p:cNvSpPr txBox="1"/>
          <p:nvPr/>
        </p:nvSpPr>
        <p:spPr>
          <a:xfrm>
            <a:off x="773214" y="5452357"/>
            <a:ext cx="4293294" cy="707310"/>
          </a:xfrm>
          <a:prstGeom prst="rect">
            <a:avLst/>
          </a:prstGeom>
        </p:spPr>
        <p:txBody>
          <a:bodyPr lIns="0" tIns="0" rIns="0" bIns="0" rtlCol="0" anchor="t">
            <a:spAutoFit/>
          </a:bodyPr>
          <a:lstStyle/>
          <a:p>
            <a:pPr>
              <a:lnSpc>
                <a:spcPts val="2913"/>
              </a:lnSpc>
              <a:spcBef>
                <a:spcPct val="0"/>
              </a:spcBef>
            </a:pPr>
            <a:r>
              <a:rPr lang="en-US" sz="1933" dirty="0">
                <a:solidFill>
                  <a:srgbClr val="222222"/>
                </a:solidFill>
                <a:latin typeface="Telegraf"/>
                <a:ea typeface="Telegraf"/>
                <a:cs typeface="Telegraf"/>
                <a:sym typeface="Telegraf"/>
              </a:rPr>
              <a:t>Public position statement and Staff Guidance - brought to EB - </a:t>
            </a:r>
            <a:r>
              <a:rPr lang="en-US" sz="1933" b="1" dirty="0">
                <a:solidFill>
                  <a:srgbClr val="222222"/>
                </a:solidFill>
                <a:latin typeface="Telegraf Bold"/>
                <a:ea typeface="Telegraf Bold"/>
                <a:cs typeface="Telegraf Bold"/>
                <a:sym typeface="Telegraf Bold"/>
              </a:rPr>
              <a:t>13th Feb</a:t>
            </a:r>
          </a:p>
        </p:txBody>
      </p:sp>
      <p:sp>
        <p:nvSpPr>
          <p:cNvPr id="23" name="Freeform 23"/>
          <p:cNvSpPr/>
          <p:nvPr/>
        </p:nvSpPr>
        <p:spPr>
          <a:xfrm rot="5400000">
            <a:off x="676933" y="1193919"/>
            <a:ext cx="332001" cy="139441"/>
          </a:xfrm>
          <a:custGeom>
            <a:avLst/>
            <a:gdLst/>
            <a:ahLst/>
            <a:cxnLst/>
            <a:rect l="l" t="t" r="r" b="b"/>
            <a:pathLst>
              <a:path w="498001" h="209161">
                <a:moveTo>
                  <a:pt x="0" y="0"/>
                </a:moveTo>
                <a:lnTo>
                  <a:pt x="498002" y="0"/>
                </a:lnTo>
                <a:lnTo>
                  <a:pt x="498002" y="209161"/>
                </a:lnTo>
                <a:lnTo>
                  <a:pt x="0" y="2091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24" name="Freeform 24"/>
          <p:cNvSpPr/>
          <p:nvPr/>
        </p:nvSpPr>
        <p:spPr>
          <a:xfrm rot="5400000">
            <a:off x="676585" y="2433422"/>
            <a:ext cx="325189" cy="136579"/>
          </a:xfrm>
          <a:custGeom>
            <a:avLst/>
            <a:gdLst/>
            <a:ahLst/>
            <a:cxnLst/>
            <a:rect l="l" t="t" r="r" b="b"/>
            <a:pathLst>
              <a:path w="487784" h="204869">
                <a:moveTo>
                  <a:pt x="0" y="0"/>
                </a:moveTo>
                <a:lnTo>
                  <a:pt x="487785" y="0"/>
                </a:lnTo>
                <a:lnTo>
                  <a:pt x="487785" y="204870"/>
                </a:lnTo>
                <a:lnTo>
                  <a:pt x="0" y="2048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25" name="Freeform 25"/>
          <p:cNvSpPr/>
          <p:nvPr/>
        </p:nvSpPr>
        <p:spPr>
          <a:xfrm rot="5400000">
            <a:off x="678908" y="3523305"/>
            <a:ext cx="325189" cy="136579"/>
          </a:xfrm>
          <a:custGeom>
            <a:avLst/>
            <a:gdLst/>
            <a:ahLst/>
            <a:cxnLst/>
            <a:rect l="l" t="t" r="r" b="b"/>
            <a:pathLst>
              <a:path w="487784" h="204869">
                <a:moveTo>
                  <a:pt x="0" y="0"/>
                </a:moveTo>
                <a:lnTo>
                  <a:pt x="487785" y="0"/>
                </a:lnTo>
                <a:lnTo>
                  <a:pt x="487785" y="204870"/>
                </a:lnTo>
                <a:lnTo>
                  <a:pt x="0" y="2048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26" name="Freeform 26"/>
          <p:cNvSpPr/>
          <p:nvPr/>
        </p:nvSpPr>
        <p:spPr>
          <a:xfrm rot="5400000">
            <a:off x="678908" y="5075423"/>
            <a:ext cx="325189" cy="136579"/>
          </a:xfrm>
          <a:custGeom>
            <a:avLst/>
            <a:gdLst/>
            <a:ahLst/>
            <a:cxnLst/>
            <a:rect l="l" t="t" r="r" b="b"/>
            <a:pathLst>
              <a:path w="487784" h="204869">
                <a:moveTo>
                  <a:pt x="0" y="0"/>
                </a:moveTo>
                <a:lnTo>
                  <a:pt x="487785" y="0"/>
                </a:lnTo>
                <a:lnTo>
                  <a:pt x="487785" y="204869"/>
                </a:lnTo>
                <a:lnTo>
                  <a:pt x="0" y="2048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502642">
            <a:off x="-758407" y="-991736"/>
            <a:ext cx="2500631" cy="2707377"/>
          </a:xfrm>
          <a:custGeom>
            <a:avLst/>
            <a:gdLst/>
            <a:ahLst/>
            <a:cxnLst/>
            <a:rect l="l" t="t" r="r" b="b"/>
            <a:pathLst>
              <a:path w="3750947" h="4061065">
                <a:moveTo>
                  <a:pt x="0" y="0"/>
                </a:moveTo>
                <a:lnTo>
                  <a:pt x="3750947" y="0"/>
                </a:lnTo>
                <a:lnTo>
                  <a:pt x="3750947" y="4061065"/>
                </a:lnTo>
                <a:lnTo>
                  <a:pt x="0" y="4061065"/>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1023591" y="2216145"/>
            <a:ext cx="10144819" cy="3141245"/>
          </a:xfrm>
          <a:prstGeom prst="rect">
            <a:avLst/>
          </a:prstGeom>
        </p:spPr>
        <p:txBody>
          <a:bodyPr lIns="0" tIns="0" rIns="0" bIns="0" rtlCol="0" anchor="t">
            <a:spAutoFit/>
          </a:bodyPr>
          <a:lstStyle/>
          <a:p>
            <a:pPr marL="445514" lvl="1" indent="-222756">
              <a:lnSpc>
                <a:spcPts val="3095"/>
              </a:lnSpc>
              <a:buAutoNum type="arabicPeriod"/>
            </a:pPr>
            <a:r>
              <a:rPr lang="en-US" sz="2063" b="1">
                <a:solidFill>
                  <a:srgbClr val="2077BE"/>
                </a:solidFill>
                <a:latin typeface="Telegraf Bold"/>
                <a:ea typeface="Telegraf Bold"/>
                <a:cs typeface="Telegraf Bold"/>
                <a:sym typeface="Telegraf Bold"/>
              </a:rPr>
              <a:t>Develop Internal AI Policy: for staff. </a:t>
            </a:r>
          </a:p>
          <a:p>
            <a:pPr marL="445514" lvl="1" indent="-222756">
              <a:lnSpc>
                <a:spcPts val="3095"/>
              </a:lnSpc>
              <a:buAutoNum type="arabicPeriod"/>
            </a:pPr>
            <a:r>
              <a:rPr lang="en-US" sz="2063" b="1">
                <a:solidFill>
                  <a:srgbClr val="2077BE"/>
                </a:solidFill>
                <a:latin typeface="Telegraf Bold"/>
                <a:ea typeface="Telegraf Bold"/>
                <a:cs typeface="Telegraf Bold"/>
                <a:sym typeface="Telegraf Bold"/>
              </a:rPr>
              <a:t>Create a public position statement: on the use of AI in grant making. </a:t>
            </a:r>
          </a:p>
          <a:p>
            <a:pPr marL="445514" lvl="1" indent="-222756">
              <a:lnSpc>
                <a:spcPts val="3095"/>
              </a:lnSpc>
              <a:buAutoNum type="arabicPeriod"/>
            </a:pPr>
            <a:r>
              <a:rPr lang="en-US" sz="2063">
                <a:solidFill>
                  <a:srgbClr val="2077BE"/>
                </a:solidFill>
                <a:latin typeface="Telegraf"/>
                <a:ea typeface="Telegraf"/>
                <a:cs typeface="Telegraf"/>
                <a:sym typeface="Telegraf"/>
              </a:rPr>
              <a:t>Track software Licences: a record of licences that have been bought. </a:t>
            </a:r>
          </a:p>
          <a:p>
            <a:pPr marL="445514" lvl="1" indent="-222756">
              <a:lnSpc>
                <a:spcPts val="3095"/>
              </a:lnSpc>
              <a:buAutoNum type="arabicPeriod"/>
            </a:pPr>
            <a:r>
              <a:rPr lang="en-US" sz="2063" b="1">
                <a:solidFill>
                  <a:srgbClr val="2077BE"/>
                </a:solidFill>
                <a:latin typeface="Telegraf Bold"/>
                <a:ea typeface="Telegraf Bold"/>
                <a:cs typeface="Telegraf Bold"/>
                <a:sym typeface="Telegraf Bold"/>
              </a:rPr>
              <a:t>Support upskilling opportunities: comprehensive AI training offer for staff </a:t>
            </a:r>
          </a:p>
          <a:p>
            <a:pPr marL="445514" lvl="1" indent="-222756">
              <a:lnSpc>
                <a:spcPts val="3095"/>
              </a:lnSpc>
              <a:buAutoNum type="arabicPeriod"/>
            </a:pPr>
            <a:r>
              <a:rPr lang="en-US" sz="2063">
                <a:solidFill>
                  <a:srgbClr val="2077BE"/>
                </a:solidFill>
                <a:latin typeface="Telegraf"/>
                <a:ea typeface="Telegraf"/>
                <a:cs typeface="Telegraf"/>
                <a:sym typeface="Telegraf"/>
              </a:rPr>
              <a:t>Pilot programs:</a:t>
            </a:r>
            <a:r>
              <a:rPr lang="en-US" sz="2063" b="1">
                <a:solidFill>
                  <a:srgbClr val="2077BE"/>
                </a:solidFill>
                <a:latin typeface="Telegraf Bold"/>
                <a:ea typeface="Telegraf Bold"/>
                <a:cs typeface="Telegraf Bold"/>
                <a:sym typeface="Telegraf Bold"/>
              </a:rPr>
              <a:t> </a:t>
            </a:r>
            <a:r>
              <a:rPr lang="en-US" sz="2063">
                <a:solidFill>
                  <a:srgbClr val="2077BE"/>
                </a:solidFill>
                <a:latin typeface="Telegraf"/>
                <a:ea typeface="Telegraf"/>
                <a:cs typeface="Telegraf"/>
                <a:sym typeface="Telegraf"/>
              </a:rPr>
              <a:t>explore AI implementation in an organisation specific context. </a:t>
            </a:r>
          </a:p>
          <a:p>
            <a:pPr marL="445514" lvl="1" indent="-222756">
              <a:lnSpc>
                <a:spcPts val="3095"/>
              </a:lnSpc>
              <a:buAutoNum type="arabicPeriod"/>
            </a:pPr>
            <a:r>
              <a:rPr lang="en-US" sz="2063">
                <a:solidFill>
                  <a:srgbClr val="2077BE"/>
                </a:solidFill>
                <a:latin typeface="Telegraf"/>
                <a:ea typeface="Telegraf"/>
                <a:cs typeface="Telegraf"/>
                <a:sym typeface="Telegraf"/>
              </a:rPr>
              <a:t>Establish a Governance Structure: oversee AI policy implementation. </a:t>
            </a:r>
          </a:p>
          <a:p>
            <a:pPr marL="445514" lvl="1" indent="-222756">
              <a:lnSpc>
                <a:spcPts val="3095"/>
              </a:lnSpc>
              <a:buAutoNum type="arabicPeriod"/>
            </a:pPr>
            <a:r>
              <a:rPr lang="en-US" sz="2063">
                <a:solidFill>
                  <a:srgbClr val="2077BE"/>
                </a:solidFill>
                <a:latin typeface="Telegraf"/>
                <a:ea typeface="Telegraf"/>
                <a:cs typeface="Telegraf"/>
                <a:sym typeface="Telegraf"/>
              </a:rPr>
              <a:t>Sector Support and Mapping: engage stakeholders to Map the impact of AI. </a:t>
            </a:r>
          </a:p>
          <a:p>
            <a:pPr marL="445514" lvl="1" indent="-222756">
              <a:lnSpc>
                <a:spcPts val="3095"/>
              </a:lnSpc>
              <a:buAutoNum type="arabicPeriod"/>
            </a:pPr>
            <a:r>
              <a:rPr lang="en-US" sz="2063">
                <a:solidFill>
                  <a:srgbClr val="2077BE"/>
                </a:solidFill>
                <a:latin typeface="Telegraf"/>
                <a:ea typeface="Telegraf"/>
                <a:cs typeface="Telegraf"/>
                <a:sym typeface="Telegraf"/>
              </a:rPr>
              <a:t>Contribute to public discussion: inform policy and debate. </a:t>
            </a:r>
          </a:p>
        </p:txBody>
      </p:sp>
      <p:sp>
        <p:nvSpPr>
          <p:cNvPr id="4" name="TextBox 4"/>
          <p:cNvSpPr txBox="1"/>
          <p:nvPr/>
        </p:nvSpPr>
        <p:spPr>
          <a:xfrm rot="-5400000">
            <a:off x="10295582" y="1707738"/>
            <a:ext cx="2254530" cy="153888"/>
          </a:xfrm>
          <a:prstGeom prst="rect">
            <a:avLst/>
          </a:prstGeom>
        </p:spPr>
        <p:txBody>
          <a:bodyPr lIns="0" tIns="0" rIns="0" bIns="0" rtlCol="0" anchor="t">
            <a:spAutoFit/>
          </a:bodyPr>
          <a:lstStyle/>
          <a:p>
            <a:pPr algn="r">
              <a:lnSpc>
                <a:spcPts val="1247"/>
              </a:lnSpc>
            </a:pPr>
            <a:r>
              <a:rPr lang="en-US" sz="1133" b="1" spc="57">
                <a:solidFill>
                  <a:srgbClr val="222222"/>
                </a:solidFill>
                <a:latin typeface="Telegraf Bold"/>
                <a:ea typeface="Telegraf Bold"/>
                <a:cs typeface="Telegraf Bold"/>
                <a:sym typeface="Telegraf Bold"/>
              </a:rPr>
              <a:t>SOMETHING INTERESTING</a:t>
            </a:r>
          </a:p>
        </p:txBody>
      </p:sp>
      <p:sp>
        <p:nvSpPr>
          <p:cNvPr id="5" name="AutoShape 5"/>
          <p:cNvSpPr/>
          <p:nvPr/>
        </p:nvSpPr>
        <p:spPr>
          <a:xfrm>
            <a:off x="11419585" y="3085481"/>
            <a:ext cx="6436" cy="3772519"/>
          </a:xfrm>
          <a:prstGeom prst="rect">
            <a:avLst/>
          </a:prstGeom>
          <a:solidFill>
            <a:srgbClr val="3F20F3"/>
          </a:solidFill>
        </p:spPr>
        <p:txBody>
          <a:bodyPr/>
          <a:lstStyle/>
          <a:p>
            <a:endParaRPr lang="en-GB" sz="1200"/>
          </a:p>
        </p:txBody>
      </p:sp>
      <p:sp>
        <p:nvSpPr>
          <p:cNvPr id="6" name="TextBox 6"/>
          <p:cNvSpPr txBox="1"/>
          <p:nvPr/>
        </p:nvSpPr>
        <p:spPr>
          <a:xfrm>
            <a:off x="1158673" y="1285312"/>
            <a:ext cx="9425338" cy="705321"/>
          </a:xfrm>
          <a:prstGeom prst="rect">
            <a:avLst/>
          </a:prstGeom>
        </p:spPr>
        <p:txBody>
          <a:bodyPr lIns="0" tIns="0" rIns="0" bIns="0" rtlCol="0" anchor="t">
            <a:spAutoFit/>
          </a:bodyPr>
          <a:lstStyle/>
          <a:p>
            <a:pPr>
              <a:lnSpc>
                <a:spcPts val="5500"/>
              </a:lnSpc>
            </a:pPr>
            <a:r>
              <a:rPr lang="en-US" sz="5000" b="1" spc="150">
                <a:solidFill>
                  <a:srgbClr val="2077BE"/>
                </a:solidFill>
                <a:latin typeface="Telegraf Bold"/>
                <a:ea typeface="Telegraf Bold"/>
                <a:cs typeface="Telegraf Bold"/>
                <a:sym typeface="Telegraf Bold"/>
              </a:rPr>
              <a:t>Recomendations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41851" y="-2064142"/>
            <a:ext cx="12192000" cy="12192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804740" y="1412551"/>
            <a:ext cx="3833713" cy="1156470"/>
          </a:xfrm>
          <a:prstGeom prst="rect">
            <a:avLst/>
          </a:prstGeom>
        </p:spPr>
        <p:txBody>
          <a:bodyPr lIns="0" tIns="0" rIns="0" bIns="0" rtlCol="0" anchor="t">
            <a:spAutoFit/>
          </a:bodyPr>
          <a:lstStyle/>
          <a:p>
            <a:pPr algn="ctr">
              <a:lnSpc>
                <a:spcPts val="10000"/>
              </a:lnSpc>
              <a:spcBef>
                <a:spcPct val="0"/>
              </a:spcBef>
            </a:pPr>
            <a:r>
              <a:rPr lang="en-US" sz="6666" b="1">
                <a:solidFill>
                  <a:srgbClr val="000000"/>
                </a:solidFill>
                <a:latin typeface="Telegraf Bold"/>
                <a:ea typeface="Telegraf Bold"/>
                <a:cs typeface="Telegraf Bold"/>
                <a:sym typeface="Telegraf Bold"/>
              </a:rPr>
              <a:t>OurPlace</a:t>
            </a:r>
          </a:p>
        </p:txBody>
      </p:sp>
      <p:sp>
        <p:nvSpPr>
          <p:cNvPr id="4" name="TextBox 4"/>
          <p:cNvSpPr txBox="1"/>
          <p:nvPr/>
        </p:nvSpPr>
        <p:spPr>
          <a:xfrm>
            <a:off x="5038268" y="1848563"/>
            <a:ext cx="7153733" cy="1786195"/>
          </a:xfrm>
          <a:prstGeom prst="rect">
            <a:avLst/>
          </a:prstGeom>
        </p:spPr>
        <p:txBody>
          <a:bodyPr lIns="0" tIns="0" rIns="0" bIns="0" rtlCol="0" anchor="t">
            <a:spAutoFit/>
          </a:bodyPr>
          <a:lstStyle/>
          <a:p>
            <a:pPr>
              <a:lnSpc>
                <a:spcPts val="4800"/>
              </a:lnSpc>
              <a:spcBef>
                <a:spcPct val="0"/>
              </a:spcBef>
            </a:pPr>
            <a:r>
              <a:rPr lang="en-US" sz="3199" b="1">
                <a:solidFill>
                  <a:srgbClr val="FFFFFF"/>
                </a:solidFill>
                <a:latin typeface="Telegraf Bold"/>
                <a:ea typeface="Telegraf Bold"/>
                <a:cs typeface="Telegraf Bold"/>
                <a:sym typeface="Telegraf Bold"/>
              </a:rPr>
              <a:t>What information and resources would be helpful for you and your colleagues?</a:t>
            </a:r>
          </a:p>
        </p:txBody>
      </p:sp>
      <p:pic>
        <p:nvPicPr>
          <p:cNvPr id="5" name="Picture 5"/>
          <p:cNvPicPr>
            <a:picLocks noChangeAspect="1"/>
          </p:cNvPicPr>
          <p:nvPr/>
        </p:nvPicPr>
        <p:blipFill>
          <a:blip r:embed="rId3"/>
          <a:srcRect/>
          <a:stretch>
            <a:fillRect/>
          </a:stretch>
        </p:blipFill>
        <p:spPr>
          <a:xfrm>
            <a:off x="462652" y="4404929"/>
            <a:ext cx="2363388" cy="2150683"/>
          </a:xfrm>
          <a:prstGeom prst="rect">
            <a:avLst/>
          </a:prstGeom>
        </p:spPr>
      </p:pic>
      <p:sp>
        <p:nvSpPr>
          <p:cNvPr id="6" name="TextBox 6"/>
          <p:cNvSpPr txBox="1"/>
          <p:nvPr/>
        </p:nvSpPr>
        <p:spPr>
          <a:xfrm>
            <a:off x="5038268" y="3955659"/>
            <a:ext cx="3894931" cy="609719"/>
          </a:xfrm>
          <a:prstGeom prst="rect">
            <a:avLst/>
          </a:prstGeom>
        </p:spPr>
        <p:txBody>
          <a:bodyPr lIns="0" tIns="0" rIns="0" bIns="0" rtlCol="0" anchor="t">
            <a:spAutoFit/>
          </a:bodyPr>
          <a:lstStyle/>
          <a:p>
            <a:pPr algn="just">
              <a:lnSpc>
                <a:spcPts val="2499"/>
              </a:lnSpc>
            </a:pPr>
            <a:r>
              <a:rPr lang="en-US" sz="1666">
                <a:solidFill>
                  <a:srgbClr val="000000"/>
                </a:solidFill>
                <a:latin typeface="Telegraf"/>
                <a:ea typeface="Telegraf"/>
                <a:cs typeface="Telegraf"/>
                <a:sym typeface="Telegraf"/>
              </a:rPr>
              <a:t>Breakout room discussion</a:t>
            </a:r>
          </a:p>
          <a:p>
            <a:pPr algn="just">
              <a:lnSpc>
                <a:spcPts val="2499"/>
              </a:lnSpc>
              <a:spcBef>
                <a:spcPct val="0"/>
              </a:spcBef>
            </a:pPr>
            <a:r>
              <a:rPr lang="en-US" sz="1666">
                <a:solidFill>
                  <a:srgbClr val="000000"/>
                </a:solidFill>
                <a:latin typeface="Telegraf"/>
                <a:ea typeface="Telegraf"/>
                <a:cs typeface="Telegraf"/>
                <a:sym typeface="Telegraf"/>
              </a:rPr>
              <a:t>Prepare key points to share with  group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38741" y="1233717"/>
            <a:ext cx="7626679" cy="666849"/>
          </a:xfrm>
          <a:prstGeom prst="rect">
            <a:avLst/>
          </a:prstGeom>
        </p:spPr>
        <p:txBody>
          <a:bodyPr lIns="0" tIns="0" rIns="0" bIns="0" rtlCol="0" anchor="t">
            <a:spAutoFit/>
          </a:bodyPr>
          <a:lstStyle/>
          <a:p>
            <a:pPr>
              <a:lnSpc>
                <a:spcPts val="5200"/>
              </a:lnSpc>
            </a:pPr>
            <a:r>
              <a:rPr lang="en-US" sz="4334" b="1">
                <a:solidFill>
                  <a:srgbClr val="005ED0"/>
                </a:solidFill>
                <a:latin typeface="Telegraf Ultra-Bold"/>
                <a:ea typeface="Telegraf Ultra-Bold"/>
                <a:cs typeface="Telegraf Ultra-Bold"/>
                <a:sym typeface="Telegraf Ultra-Bold"/>
              </a:rPr>
              <a:t>SHARING YOUR INSIGHTS</a:t>
            </a:r>
          </a:p>
        </p:txBody>
      </p:sp>
      <p:grpSp>
        <p:nvGrpSpPr>
          <p:cNvPr id="3" name="Group 3"/>
          <p:cNvGrpSpPr/>
          <p:nvPr/>
        </p:nvGrpSpPr>
        <p:grpSpPr>
          <a:xfrm>
            <a:off x="688704" y="3552236"/>
            <a:ext cx="388654" cy="3305764"/>
            <a:chOff x="5806" y="-2"/>
            <a:chExt cx="777310" cy="6611526"/>
          </a:xfrm>
        </p:grpSpPr>
        <p:sp>
          <p:nvSpPr>
            <p:cNvPr id="4" name="AutoShape 4"/>
            <p:cNvSpPr/>
            <p:nvPr/>
          </p:nvSpPr>
          <p:spPr>
            <a:xfrm>
              <a:off x="768838" y="0"/>
              <a:ext cx="14278" cy="6611524"/>
            </a:xfrm>
            <a:prstGeom prst="rect">
              <a:avLst/>
            </a:prstGeom>
            <a:solidFill>
              <a:srgbClr val="222222"/>
            </a:solidFill>
          </p:spPr>
          <p:txBody>
            <a:bodyPr/>
            <a:lstStyle/>
            <a:p>
              <a:endParaRPr lang="en-GB" sz="1200"/>
            </a:p>
          </p:txBody>
        </p:sp>
        <p:sp>
          <p:nvSpPr>
            <p:cNvPr id="5" name="TextBox 5"/>
            <p:cNvSpPr txBox="1"/>
            <p:nvPr/>
          </p:nvSpPr>
          <p:spPr>
            <a:xfrm rot="16200000">
              <a:off x="-2375036" y="2380840"/>
              <a:ext cx="5069459" cy="307776"/>
            </a:xfrm>
            <a:prstGeom prst="rect">
              <a:avLst/>
            </a:prstGeom>
          </p:spPr>
          <p:txBody>
            <a:bodyPr lIns="0" tIns="0" rIns="0" bIns="0" rtlCol="0" anchor="t">
              <a:spAutoFit/>
            </a:bodyPr>
            <a:lstStyle/>
            <a:p>
              <a:pPr>
                <a:lnSpc>
                  <a:spcPts val="1181"/>
                </a:lnSpc>
              </a:pPr>
              <a:r>
                <a:rPr lang="en-US" sz="1074" spc="53">
                  <a:solidFill>
                    <a:srgbClr val="222222"/>
                  </a:solidFill>
                  <a:latin typeface="Telegraf"/>
                  <a:ea typeface="Telegraf"/>
                  <a:cs typeface="Telegraf"/>
                  <a:sym typeface="Telegraf"/>
                </a:rPr>
                <a:t>YOUR INSIGHTS &amp; EXPERIEMCE</a:t>
              </a:r>
            </a:p>
          </p:txBody>
        </p:sp>
      </p:grpSp>
      <p:sp>
        <p:nvSpPr>
          <p:cNvPr id="6" name="TextBox 6"/>
          <p:cNvSpPr txBox="1"/>
          <p:nvPr/>
        </p:nvSpPr>
        <p:spPr>
          <a:xfrm>
            <a:off x="2038741" y="4827803"/>
            <a:ext cx="2288872" cy="1753942"/>
          </a:xfrm>
          <a:prstGeom prst="rect">
            <a:avLst/>
          </a:prstGeom>
        </p:spPr>
        <p:txBody>
          <a:bodyPr lIns="0" tIns="0" rIns="0" bIns="0" rtlCol="0" anchor="t">
            <a:spAutoFit/>
          </a:bodyPr>
          <a:lstStyle/>
          <a:p>
            <a:pPr>
              <a:lnSpc>
                <a:spcPts val="1919"/>
              </a:lnSpc>
            </a:pPr>
            <a:r>
              <a:rPr lang="en-US" sz="1600" spc="48">
                <a:solidFill>
                  <a:srgbClr val="3F20F3"/>
                </a:solidFill>
                <a:latin typeface="Telegraf"/>
                <a:ea typeface="Telegraf"/>
                <a:cs typeface="Telegraf"/>
                <a:sym typeface="Telegraf"/>
              </a:rPr>
              <a:t>WHAT WE ARE READING WATCHING LISTENING TOO</a:t>
            </a:r>
          </a:p>
          <a:p>
            <a:pPr>
              <a:lnSpc>
                <a:spcPts val="800"/>
              </a:lnSpc>
            </a:pPr>
            <a:r>
              <a:rPr lang="en-US" sz="667" spc="20">
                <a:solidFill>
                  <a:srgbClr val="000000"/>
                </a:solidFill>
                <a:latin typeface="Telegraf"/>
                <a:ea typeface="Telegraf"/>
                <a:cs typeface="Telegraf"/>
                <a:sym typeface="Telegraf"/>
              </a:rPr>
              <a:t>HTTPS://ARTSCOUNCILENGLAND.SHAREPOINT.COM/:W:/R/SITES/AUDIENCEINSIGHTINNOVATION/_LAYOUTS/15/DOC.ASPX?SOURCEDOC=%7BFE35AEB3-3C0C-4A52-A680-FC6F07E361A6%7D&amp;FILE=WHAT%20WE%20ARE%20READING%20WATCHING%20LISTENING%20TO%20(AI).DOCX&amp;ACTION=DEFAULT&amp;MOBILEREDIRECT=TRUE</a:t>
            </a:r>
          </a:p>
          <a:p>
            <a:pPr>
              <a:lnSpc>
                <a:spcPts val="1919"/>
              </a:lnSpc>
            </a:pPr>
            <a:endParaRPr lang="en-US" sz="667" spc="20">
              <a:solidFill>
                <a:srgbClr val="000000"/>
              </a:solidFill>
              <a:latin typeface="Telegraf"/>
              <a:ea typeface="Telegraf"/>
              <a:cs typeface="Telegraf"/>
              <a:sym typeface="Telegraf"/>
            </a:endParaRPr>
          </a:p>
        </p:txBody>
      </p:sp>
      <p:grpSp>
        <p:nvGrpSpPr>
          <p:cNvPr id="7" name="Group 7"/>
          <p:cNvGrpSpPr/>
          <p:nvPr/>
        </p:nvGrpSpPr>
        <p:grpSpPr>
          <a:xfrm>
            <a:off x="5429688" y="4832565"/>
            <a:ext cx="2288872" cy="1240658"/>
            <a:chOff x="0" y="-28575"/>
            <a:chExt cx="4577744" cy="2481316"/>
          </a:xfrm>
        </p:grpSpPr>
        <p:sp>
          <p:nvSpPr>
            <p:cNvPr id="8" name="TextBox 8"/>
            <p:cNvSpPr txBox="1"/>
            <p:nvPr/>
          </p:nvSpPr>
          <p:spPr>
            <a:xfrm>
              <a:off x="0" y="-28575"/>
              <a:ext cx="4577744" cy="512960"/>
            </a:xfrm>
            <a:prstGeom prst="rect">
              <a:avLst/>
            </a:prstGeom>
          </p:spPr>
          <p:txBody>
            <a:bodyPr lIns="0" tIns="0" rIns="0" bIns="0" rtlCol="0" anchor="t">
              <a:spAutoFit/>
            </a:bodyPr>
            <a:lstStyle/>
            <a:p>
              <a:pPr>
                <a:lnSpc>
                  <a:spcPts val="2000"/>
                </a:lnSpc>
              </a:pPr>
              <a:r>
                <a:rPr lang="en-US" sz="1667" spc="50">
                  <a:solidFill>
                    <a:srgbClr val="3F20F3"/>
                  </a:solidFill>
                  <a:latin typeface="Telegraf"/>
                  <a:ea typeface="Telegraf"/>
                  <a:cs typeface="Telegraf"/>
                  <a:sym typeface="Telegraf"/>
                </a:rPr>
                <a:t>NOTEBOOK LM</a:t>
              </a:r>
            </a:p>
          </p:txBody>
        </p:sp>
        <p:sp>
          <p:nvSpPr>
            <p:cNvPr id="9" name="TextBox 9"/>
            <p:cNvSpPr txBox="1"/>
            <p:nvPr/>
          </p:nvSpPr>
          <p:spPr>
            <a:xfrm>
              <a:off x="0" y="738939"/>
              <a:ext cx="4577744" cy="1713802"/>
            </a:xfrm>
            <a:prstGeom prst="rect">
              <a:avLst/>
            </a:prstGeom>
          </p:spPr>
          <p:txBody>
            <a:bodyPr lIns="0" tIns="0" rIns="0" bIns="0" rtlCol="0" anchor="t">
              <a:spAutoFit/>
            </a:bodyPr>
            <a:lstStyle/>
            <a:p>
              <a:pPr>
                <a:lnSpc>
                  <a:spcPts val="2000"/>
                </a:lnSpc>
              </a:pPr>
              <a:r>
                <a:rPr lang="en-US" sz="1333">
                  <a:solidFill>
                    <a:srgbClr val="222222"/>
                  </a:solidFill>
                  <a:latin typeface="Telegraf"/>
                  <a:ea typeface="Telegraf"/>
                  <a:cs typeface="Telegraf"/>
                  <a:sym typeface="Telegraf"/>
                </a:rPr>
                <a:t>Luke Burton </a:t>
              </a:r>
            </a:p>
            <a:p>
              <a:pPr>
                <a:lnSpc>
                  <a:spcPts val="1200"/>
                </a:lnSpc>
              </a:pPr>
              <a:endParaRPr lang="en-US" sz="1333">
                <a:solidFill>
                  <a:srgbClr val="222222"/>
                </a:solidFill>
                <a:latin typeface="Telegraf"/>
                <a:ea typeface="Telegraf"/>
                <a:cs typeface="Telegraf"/>
                <a:sym typeface="Telegraf"/>
              </a:endParaRPr>
            </a:p>
            <a:p>
              <a:pPr>
                <a:lnSpc>
                  <a:spcPts val="1200"/>
                </a:lnSpc>
                <a:spcBef>
                  <a:spcPct val="0"/>
                </a:spcBef>
              </a:pPr>
              <a:r>
                <a:rPr lang="en-US" sz="800">
                  <a:solidFill>
                    <a:srgbClr val="222222"/>
                  </a:solidFill>
                  <a:latin typeface="Telegraf"/>
                  <a:ea typeface="Telegraf"/>
                  <a:cs typeface="Telegraf"/>
                  <a:sym typeface="Telegraf"/>
                </a:rPr>
                <a:t>https://artscouncilengland.sharepoint.com/:w:/s/AudienceInsightInnovation/EQgD0jSOTWBGnkiZG0tbfB8Babl6dqGPmtTzt-3uR2a2sQ?e=1g96c6</a:t>
              </a:r>
            </a:p>
          </p:txBody>
        </p:sp>
      </p:grpSp>
      <p:sp>
        <p:nvSpPr>
          <p:cNvPr id="10" name="TextBox 10"/>
          <p:cNvSpPr txBox="1"/>
          <p:nvPr/>
        </p:nvSpPr>
        <p:spPr>
          <a:xfrm>
            <a:off x="8820635" y="4827803"/>
            <a:ext cx="2288872" cy="256480"/>
          </a:xfrm>
          <a:prstGeom prst="rect">
            <a:avLst/>
          </a:prstGeom>
        </p:spPr>
        <p:txBody>
          <a:bodyPr lIns="0" tIns="0" rIns="0" bIns="0" rtlCol="0" anchor="t">
            <a:spAutoFit/>
          </a:bodyPr>
          <a:lstStyle/>
          <a:p>
            <a:pPr>
              <a:lnSpc>
                <a:spcPts val="2000"/>
              </a:lnSpc>
            </a:pPr>
            <a:r>
              <a:rPr lang="en-US" sz="1667" spc="50">
                <a:solidFill>
                  <a:srgbClr val="3F20F3"/>
                </a:solidFill>
                <a:latin typeface="Telegraf"/>
                <a:ea typeface="Telegraf"/>
                <a:cs typeface="Telegraf"/>
                <a:sym typeface="Telegraf"/>
              </a:rPr>
              <a:t>OTHER EXAMPLES</a:t>
            </a:r>
          </a:p>
        </p:txBody>
      </p:sp>
      <p:sp>
        <p:nvSpPr>
          <p:cNvPr id="11" name="Freeform 11"/>
          <p:cNvSpPr/>
          <p:nvPr/>
        </p:nvSpPr>
        <p:spPr>
          <a:xfrm>
            <a:off x="2038741" y="2636623"/>
            <a:ext cx="2288872" cy="1621650"/>
          </a:xfrm>
          <a:custGeom>
            <a:avLst/>
            <a:gdLst/>
            <a:ahLst/>
            <a:cxnLst/>
            <a:rect l="l" t="t" r="r" b="b"/>
            <a:pathLst>
              <a:path w="3433308" h="2432475">
                <a:moveTo>
                  <a:pt x="0" y="0"/>
                </a:moveTo>
                <a:lnTo>
                  <a:pt x="3433309" y="0"/>
                </a:lnTo>
                <a:lnTo>
                  <a:pt x="3433309" y="2432475"/>
                </a:lnTo>
                <a:lnTo>
                  <a:pt x="0" y="2432475"/>
                </a:lnTo>
                <a:lnTo>
                  <a:pt x="0" y="0"/>
                </a:lnTo>
                <a:close/>
              </a:path>
            </a:pathLst>
          </a:custGeom>
          <a:blipFill>
            <a:blip r:embed="rId2"/>
            <a:stretch>
              <a:fillRect b="-5858"/>
            </a:stretch>
          </a:blipFill>
        </p:spPr>
        <p:txBody>
          <a:bodyPr/>
          <a:lstStyle/>
          <a:p>
            <a:endParaRPr lang="en-GB" sz="1200"/>
          </a:p>
        </p:txBody>
      </p:sp>
      <p:sp>
        <p:nvSpPr>
          <p:cNvPr id="12" name="Freeform 12"/>
          <p:cNvSpPr/>
          <p:nvPr/>
        </p:nvSpPr>
        <p:spPr>
          <a:xfrm>
            <a:off x="5429688" y="2636623"/>
            <a:ext cx="2288872" cy="1621650"/>
          </a:xfrm>
          <a:custGeom>
            <a:avLst/>
            <a:gdLst/>
            <a:ahLst/>
            <a:cxnLst/>
            <a:rect l="l" t="t" r="r" b="b"/>
            <a:pathLst>
              <a:path w="3433308" h="2432475">
                <a:moveTo>
                  <a:pt x="0" y="0"/>
                </a:moveTo>
                <a:lnTo>
                  <a:pt x="3433309" y="0"/>
                </a:lnTo>
                <a:lnTo>
                  <a:pt x="3433309" y="2432475"/>
                </a:lnTo>
                <a:lnTo>
                  <a:pt x="0" y="2432475"/>
                </a:lnTo>
                <a:lnTo>
                  <a:pt x="0" y="0"/>
                </a:lnTo>
                <a:close/>
              </a:path>
            </a:pathLst>
          </a:custGeom>
          <a:blipFill>
            <a:blip r:embed="rId3"/>
            <a:stretch>
              <a:fillRect l="-346" r="-5894"/>
            </a:stretch>
          </a:blipFill>
        </p:spPr>
        <p:txBody>
          <a:bodyPr/>
          <a:lstStyle/>
          <a:p>
            <a:endParaRPr lang="en-GB" sz="1200"/>
          </a:p>
        </p:txBody>
      </p:sp>
      <p:sp>
        <p:nvSpPr>
          <p:cNvPr id="13" name="Freeform 13"/>
          <p:cNvSpPr/>
          <p:nvPr/>
        </p:nvSpPr>
        <p:spPr>
          <a:xfrm>
            <a:off x="8820635" y="2636623"/>
            <a:ext cx="2288872" cy="1621650"/>
          </a:xfrm>
          <a:custGeom>
            <a:avLst/>
            <a:gdLst/>
            <a:ahLst/>
            <a:cxnLst/>
            <a:rect l="l" t="t" r="r" b="b"/>
            <a:pathLst>
              <a:path w="3433308" h="2432475">
                <a:moveTo>
                  <a:pt x="0" y="0"/>
                </a:moveTo>
                <a:lnTo>
                  <a:pt x="3433309" y="0"/>
                </a:lnTo>
                <a:lnTo>
                  <a:pt x="3433309" y="2432475"/>
                </a:lnTo>
                <a:lnTo>
                  <a:pt x="0" y="2432475"/>
                </a:lnTo>
                <a:lnTo>
                  <a:pt x="0" y="0"/>
                </a:lnTo>
                <a:close/>
              </a:path>
            </a:pathLst>
          </a:custGeom>
          <a:blipFill>
            <a:blip r:embed="rId4"/>
            <a:stretch>
              <a:fillRect l="-3220" r="-3220"/>
            </a:stretch>
          </a:blipFill>
        </p:spPr>
        <p:txBody>
          <a:bodyPr/>
          <a:lstStyle/>
          <a:p>
            <a:endParaRPr lang="en-GB" sz="1200"/>
          </a:p>
        </p:txBody>
      </p:sp>
      <p:sp>
        <p:nvSpPr>
          <p:cNvPr id="14" name="Freeform 14"/>
          <p:cNvSpPr/>
          <p:nvPr/>
        </p:nvSpPr>
        <p:spPr>
          <a:xfrm rot="7502642">
            <a:off x="-1037792" y="77052"/>
            <a:ext cx="2500631" cy="2707377"/>
          </a:xfrm>
          <a:custGeom>
            <a:avLst/>
            <a:gdLst/>
            <a:ahLst/>
            <a:cxnLst/>
            <a:rect l="l" t="t" r="r" b="b"/>
            <a:pathLst>
              <a:path w="3750947" h="4061065">
                <a:moveTo>
                  <a:pt x="0" y="0"/>
                </a:moveTo>
                <a:lnTo>
                  <a:pt x="3750947" y="0"/>
                </a:lnTo>
                <a:lnTo>
                  <a:pt x="3750947" y="4061065"/>
                </a:lnTo>
                <a:lnTo>
                  <a:pt x="0" y="4061065"/>
                </a:lnTo>
                <a:lnTo>
                  <a:pt x="0" y="0"/>
                </a:lnTo>
                <a:close/>
              </a:path>
            </a:pathLst>
          </a:custGeom>
          <a:blipFill>
            <a:blip r:embed="rId5"/>
            <a:stretch>
              <a:fillRect/>
            </a:stretch>
          </a:blipFill>
        </p:spPr>
        <p:txBody>
          <a:bodyPr/>
          <a:lstStyle/>
          <a:p>
            <a:endParaRPr lang="en-GB"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81519" y="-2044667"/>
            <a:ext cx="12192000" cy="12192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stretch>
              <a:fillRect/>
            </a:stretch>
          </a:blipFill>
        </p:spPr>
        <p:txBody>
          <a:bodyPr/>
          <a:lstStyle/>
          <a:p>
            <a:endParaRPr lang="en-GB" sz="1200"/>
          </a:p>
        </p:txBody>
      </p:sp>
      <p:grpSp>
        <p:nvGrpSpPr>
          <p:cNvPr id="3" name="Group 3"/>
          <p:cNvGrpSpPr/>
          <p:nvPr/>
        </p:nvGrpSpPr>
        <p:grpSpPr>
          <a:xfrm>
            <a:off x="6986502" y="976162"/>
            <a:ext cx="1170823" cy="1076369"/>
            <a:chOff x="0" y="0"/>
            <a:chExt cx="8501210" cy="7815395"/>
          </a:xfrm>
        </p:grpSpPr>
        <p:sp>
          <p:nvSpPr>
            <p:cNvPr id="4" name="Freeform 4"/>
            <p:cNvSpPr/>
            <p:nvPr/>
          </p:nvSpPr>
          <p:spPr>
            <a:xfrm>
              <a:off x="0" y="0"/>
              <a:ext cx="8501210" cy="7815395"/>
            </a:xfrm>
            <a:custGeom>
              <a:avLst/>
              <a:gdLst/>
              <a:ahLst/>
              <a:cxnLst/>
              <a:rect l="l" t="t" r="r" b="b"/>
              <a:pathLst>
                <a:path w="8501210" h="7815395">
                  <a:moveTo>
                    <a:pt x="0" y="0"/>
                  </a:moveTo>
                  <a:lnTo>
                    <a:pt x="0" y="7815395"/>
                  </a:lnTo>
                  <a:lnTo>
                    <a:pt x="8501210" y="7815395"/>
                  </a:lnTo>
                  <a:lnTo>
                    <a:pt x="8501210" y="0"/>
                  </a:lnTo>
                  <a:lnTo>
                    <a:pt x="0" y="0"/>
                  </a:lnTo>
                  <a:close/>
                  <a:moveTo>
                    <a:pt x="8440250" y="7754434"/>
                  </a:moveTo>
                  <a:lnTo>
                    <a:pt x="59690" y="7754434"/>
                  </a:lnTo>
                  <a:lnTo>
                    <a:pt x="59690" y="59690"/>
                  </a:lnTo>
                  <a:lnTo>
                    <a:pt x="8440250" y="59690"/>
                  </a:lnTo>
                  <a:lnTo>
                    <a:pt x="8440250" y="7754434"/>
                  </a:lnTo>
                  <a:close/>
                </a:path>
              </a:pathLst>
            </a:custGeom>
            <a:solidFill>
              <a:srgbClr val="222222"/>
            </a:solidFill>
          </p:spPr>
          <p:txBody>
            <a:bodyPr/>
            <a:lstStyle/>
            <a:p>
              <a:endParaRPr lang="en-GB" sz="1200"/>
            </a:p>
          </p:txBody>
        </p:sp>
      </p:grpSp>
      <p:grpSp>
        <p:nvGrpSpPr>
          <p:cNvPr id="5" name="Group 5"/>
          <p:cNvGrpSpPr/>
          <p:nvPr/>
        </p:nvGrpSpPr>
        <p:grpSpPr>
          <a:xfrm>
            <a:off x="6986502" y="2890816"/>
            <a:ext cx="4057777" cy="1076369"/>
            <a:chOff x="0" y="0"/>
            <a:chExt cx="8115555" cy="2152738"/>
          </a:xfrm>
        </p:grpSpPr>
        <p:grpSp>
          <p:nvGrpSpPr>
            <p:cNvPr id="6" name="Group 6"/>
            <p:cNvGrpSpPr/>
            <p:nvPr/>
          </p:nvGrpSpPr>
          <p:grpSpPr>
            <a:xfrm>
              <a:off x="0" y="0"/>
              <a:ext cx="2341645" cy="2152738"/>
              <a:chOff x="0" y="0"/>
              <a:chExt cx="8501210" cy="7815395"/>
            </a:xfrm>
          </p:grpSpPr>
          <p:sp>
            <p:nvSpPr>
              <p:cNvPr id="7" name="Freeform 7"/>
              <p:cNvSpPr/>
              <p:nvPr/>
            </p:nvSpPr>
            <p:spPr>
              <a:xfrm>
                <a:off x="0" y="0"/>
                <a:ext cx="8501210" cy="7815395"/>
              </a:xfrm>
              <a:custGeom>
                <a:avLst/>
                <a:gdLst/>
                <a:ahLst/>
                <a:cxnLst/>
                <a:rect l="l" t="t" r="r" b="b"/>
                <a:pathLst>
                  <a:path w="8501210" h="7815395">
                    <a:moveTo>
                      <a:pt x="0" y="0"/>
                    </a:moveTo>
                    <a:lnTo>
                      <a:pt x="0" y="7815395"/>
                    </a:lnTo>
                    <a:lnTo>
                      <a:pt x="8501210" y="7815395"/>
                    </a:lnTo>
                    <a:lnTo>
                      <a:pt x="8501210" y="0"/>
                    </a:lnTo>
                    <a:lnTo>
                      <a:pt x="0" y="0"/>
                    </a:lnTo>
                    <a:close/>
                    <a:moveTo>
                      <a:pt x="8440250" y="7754434"/>
                    </a:moveTo>
                    <a:lnTo>
                      <a:pt x="59690" y="7754434"/>
                    </a:lnTo>
                    <a:lnTo>
                      <a:pt x="59690" y="59690"/>
                    </a:lnTo>
                    <a:lnTo>
                      <a:pt x="8440250" y="59690"/>
                    </a:lnTo>
                    <a:lnTo>
                      <a:pt x="8440250" y="7754434"/>
                    </a:lnTo>
                    <a:close/>
                  </a:path>
                </a:pathLst>
              </a:custGeom>
              <a:solidFill>
                <a:srgbClr val="222222"/>
              </a:solidFill>
            </p:spPr>
            <p:txBody>
              <a:bodyPr/>
              <a:lstStyle/>
              <a:p>
                <a:endParaRPr lang="en-GB" sz="1200"/>
              </a:p>
            </p:txBody>
          </p:sp>
        </p:grpSp>
        <p:sp>
          <p:nvSpPr>
            <p:cNvPr id="8" name="TextBox 8"/>
            <p:cNvSpPr txBox="1"/>
            <p:nvPr/>
          </p:nvSpPr>
          <p:spPr>
            <a:xfrm>
              <a:off x="3255468" y="727118"/>
              <a:ext cx="4860087" cy="578364"/>
            </a:xfrm>
            <a:prstGeom prst="rect">
              <a:avLst/>
            </a:prstGeom>
          </p:spPr>
          <p:txBody>
            <a:bodyPr lIns="0" tIns="0" rIns="0" bIns="0" rtlCol="0" anchor="t">
              <a:spAutoFit/>
            </a:bodyPr>
            <a:lstStyle/>
            <a:p>
              <a:pPr>
                <a:lnSpc>
                  <a:spcPts val="2500"/>
                </a:lnSpc>
                <a:spcBef>
                  <a:spcPct val="0"/>
                </a:spcBef>
              </a:pPr>
              <a:r>
                <a:rPr lang="en-US" sz="1667">
                  <a:solidFill>
                    <a:srgbClr val="222222"/>
                  </a:solidFill>
                  <a:latin typeface="Telegraf"/>
                  <a:ea typeface="Telegraf"/>
                  <a:cs typeface="Telegraf"/>
                  <a:sym typeface="Telegraf"/>
                </a:rPr>
                <a:t>Sense checking - Pilots</a:t>
              </a:r>
            </a:p>
          </p:txBody>
        </p:sp>
      </p:grpSp>
      <p:grpSp>
        <p:nvGrpSpPr>
          <p:cNvPr id="9" name="Group 9"/>
          <p:cNvGrpSpPr/>
          <p:nvPr/>
        </p:nvGrpSpPr>
        <p:grpSpPr>
          <a:xfrm>
            <a:off x="6986502" y="4351557"/>
            <a:ext cx="4057777" cy="1892185"/>
            <a:chOff x="0" y="-95249"/>
            <a:chExt cx="8115555" cy="3784370"/>
          </a:xfrm>
        </p:grpSpPr>
        <p:grpSp>
          <p:nvGrpSpPr>
            <p:cNvPr id="10" name="Group 10"/>
            <p:cNvGrpSpPr/>
            <p:nvPr/>
          </p:nvGrpSpPr>
          <p:grpSpPr>
            <a:xfrm>
              <a:off x="0" y="765131"/>
              <a:ext cx="2341645" cy="2152738"/>
              <a:chOff x="0" y="0"/>
              <a:chExt cx="8501210" cy="7815395"/>
            </a:xfrm>
          </p:grpSpPr>
          <p:sp>
            <p:nvSpPr>
              <p:cNvPr id="11" name="Freeform 11"/>
              <p:cNvSpPr/>
              <p:nvPr/>
            </p:nvSpPr>
            <p:spPr>
              <a:xfrm>
                <a:off x="0" y="0"/>
                <a:ext cx="8501210" cy="7815395"/>
              </a:xfrm>
              <a:custGeom>
                <a:avLst/>
                <a:gdLst/>
                <a:ahLst/>
                <a:cxnLst/>
                <a:rect l="l" t="t" r="r" b="b"/>
                <a:pathLst>
                  <a:path w="8501210" h="7815395">
                    <a:moveTo>
                      <a:pt x="0" y="0"/>
                    </a:moveTo>
                    <a:lnTo>
                      <a:pt x="0" y="7815395"/>
                    </a:lnTo>
                    <a:lnTo>
                      <a:pt x="8501210" y="7815395"/>
                    </a:lnTo>
                    <a:lnTo>
                      <a:pt x="8501210" y="0"/>
                    </a:lnTo>
                    <a:lnTo>
                      <a:pt x="0" y="0"/>
                    </a:lnTo>
                    <a:close/>
                    <a:moveTo>
                      <a:pt x="8440250" y="7754434"/>
                    </a:moveTo>
                    <a:lnTo>
                      <a:pt x="59690" y="7754434"/>
                    </a:lnTo>
                    <a:lnTo>
                      <a:pt x="59690" y="59690"/>
                    </a:lnTo>
                    <a:lnTo>
                      <a:pt x="8440250" y="59690"/>
                    </a:lnTo>
                    <a:lnTo>
                      <a:pt x="8440250" y="7754434"/>
                    </a:lnTo>
                    <a:close/>
                  </a:path>
                </a:pathLst>
              </a:custGeom>
              <a:solidFill>
                <a:srgbClr val="222222"/>
              </a:solidFill>
            </p:spPr>
            <p:txBody>
              <a:bodyPr/>
              <a:lstStyle/>
              <a:p>
                <a:endParaRPr lang="en-GB" sz="1200"/>
              </a:p>
            </p:txBody>
          </p:sp>
        </p:grpSp>
        <p:sp>
          <p:nvSpPr>
            <p:cNvPr id="12" name="TextBox 12"/>
            <p:cNvSpPr txBox="1"/>
            <p:nvPr/>
          </p:nvSpPr>
          <p:spPr>
            <a:xfrm>
              <a:off x="3255468" y="-95249"/>
              <a:ext cx="4860087" cy="3784370"/>
            </a:xfrm>
            <a:prstGeom prst="rect">
              <a:avLst/>
            </a:prstGeom>
          </p:spPr>
          <p:txBody>
            <a:bodyPr lIns="0" tIns="0" rIns="0" bIns="0" rtlCol="0" anchor="t">
              <a:spAutoFit/>
            </a:bodyPr>
            <a:lstStyle/>
            <a:p>
              <a:pPr>
                <a:lnSpc>
                  <a:spcPts val="2500"/>
                </a:lnSpc>
                <a:spcBef>
                  <a:spcPct val="0"/>
                </a:spcBef>
              </a:pPr>
              <a:r>
                <a:rPr lang="en-US" sz="1667">
                  <a:solidFill>
                    <a:srgbClr val="222222"/>
                  </a:solidFill>
                  <a:latin typeface="Telegraf"/>
                  <a:ea typeface="Telegraf"/>
                  <a:cs typeface="Telegraf"/>
                  <a:sym typeface="Telegraf"/>
                </a:rPr>
                <a:t>Your insights &amp; experience - what questions, ideas, challenges, examples do you want to share and discuss?</a:t>
              </a:r>
            </a:p>
          </p:txBody>
        </p:sp>
      </p:grpSp>
      <p:sp>
        <p:nvSpPr>
          <p:cNvPr id="13" name="Freeform 13"/>
          <p:cNvSpPr/>
          <p:nvPr/>
        </p:nvSpPr>
        <p:spPr>
          <a:xfrm rot="7502642">
            <a:off x="-942552" y="-667888"/>
            <a:ext cx="2500631" cy="2707377"/>
          </a:xfrm>
          <a:custGeom>
            <a:avLst/>
            <a:gdLst/>
            <a:ahLst/>
            <a:cxnLst/>
            <a:rect l="l" t="t" r="r" b="b"/>
            <a:pathLst>
              <a:path w="3750947" h="4061065">
                <a:moveTo>
                  <a:pt x="0" y="0"/>
                </a:moveTo>
                <a:lnTo>
                  <a:pt x="3750947" y="0"/>
                </a:lnTo>
                <a:lnTo>
                  <a:pt x="3750947" y="4061064"/>
                </a:lnTo>
                <a:lnTo>
                  <a:pt x="0" y="4061064"/>
                </a:lnTo>
                <a:lnTo>
                  <a:pt x="0" y="0"/>
                </a:lnTo>
                <a:close/>
              </a:path>
            </a:pathLst>
          </a:custGeom>
          <a:blipFill>
            <a:blip r:embed="rId3"/>
            <a:stretch>
              <a:fillRect/>
            </a:stretch>
          </a:blipFill>
        </p:spPr>
        <p:txBody>
          <a:bodyPr/>
          <a:lstStyle/>
          <a:p>
            <a:endParaRPr lang="en-GB" sz="1200"/>
          </a:p>
        </p:txBody>
      </p:sp>
      <p:sp>
        <p:nvSpPr>
          <p:cNvPr id="14" name="Freeform 14"/>
          <p:cNvSpPr/>
          <p:nvPr/>
        </p:nvSpPr>
        <p:spPr>
          <a:xfrm>
            <a:off x="7168086" y="1097639"/>
            <a:ext cx="807655" cy="833415"/>
          </a:xfrm>
          <a:custGeom>
            <a:avLst/>
            <a:gdLst/>
            <a:ahLst/>
            <a:cxnLst/>
            <a:rect l="l" t="t" r="r" b="b"/>
            <a:pathLst>
              <a:path w="1211483" h="1250123">
                <a:moveTo>
                  <a:pt x="0" y="0"/>
                </a:moveTo>
                <a:lnTo>
                  <a:pt x="1211483" y="0"/>
                </a:lnTo>
                <a:lnTo>
                  <a:pt x="1211483" y="1250123"/>
                </a:lnTo>
                <a:lnTo>
                  <a:pt x="0" y="1250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15" name="Freeform 15"/>
          <p:cNvSpPr/>
          <p:nvPr/>
        </p:nvSpPr>
        <p:spPr>
          <a:xfrm>
            <a:off x="7085046" y="2937666"/>
            <a:ext cx="973735" cy="982669"/>
          </a:xfrm>
          <a:custGeom>
            <a:avLst/>
            <a:gdLst/>
            <a:ahLst/>
            <a:cxnLst/>
            <a:rect l="l" t="t" r="r" b="b"/>
            <a:pathLst>
              <a:path w="1460603" h="1474003">
                <a:moveTo>
                  <a:pt x="0" y="0"/>
                </a:moveTo>
                <a:lnTo>
                  <a:pt x="1460603" y="0"/>
                </a:lnTo>
                <a:lnTo>
                  <a:pt x="1460603" y="1474002"/>
                </a:lnTo>
                <a:lnTo>
                  <a:pt x="0" y="1474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16" name="Freeform 16"/>
          <p:cNvSpPr/>
          <p:nvPr/>
        </p:nvSpPr>
        <p:spPr>
          <a:xfrm>
            <a:off x="7085045" y="4926035"/>
            <a:ext cx="989239" cy="787794"/>
          </a:xfrm>
          <a:custGeom>
            <a:avLst/>
            <a:gdLst/>
            <a:ahLst/>
            <a:cxnLst/>
            <a:rect l="l" t="t" r="r" b="b"/>
            <a:pathLst>
              <a:path w="1483858" h="1181691">
                <a:moveTo>
                  <a:pt x="0" y="0"/>
                </a:moveTo>
                <a:lnTo>
                  <a:pt x="1483859" y="0"/>
                </a:lnTo>
                <a:lnTo>
                  <a:pt x="1483859" y="1181691"/>
                </a:lnTo>
                <a:lnTo>
                  <a:pt x="0" y="11816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17" name="Freeform 17"/>
          <p:cNvSpPr/>
          <p:nvPr/>
        </p:nvSpPr>
        <p:spPr>
          <a:xfrm>
            <a:off x="1990719" y="3623408"/>
            <a:ext cx="1826218" cy="1182061"/>
          </a:xfrm>
          <a:custGeom>
            <a:avLst/>
            <a:gdLst/>
            <a:ahLst/>
            <a:cxnLst/>
            <a:rect l="l" t="t" r="r" b="b"/>
            <a:pathLst>
              <a:path w="2739327" h="1773092">
                <a:moveTo>
                  <a:pt x="0" y="0"/>
                </a:moveTo>
                <a:lnTo>
                  <a:pt x="2739327" y="0"/>
                </a:lnTo>
                <a:lnTo>
                  <a:pt x="2739327" y="1773092"/>
                </a:lnTo>
                <a:lnTo>
                  <a:pt x="0" y="17730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18" name="TextBox 18"/>
          <p:cNvSpPr txBox="1"/>
          <p:nvPr/>
        </p:nvSpPr>
        <p:spPr>
          <a:xfrm>
            <a:off x="685800" y="2188645"/>
            <a:ext cx="4208617" cy="846386"/>
          </a:xfrm>
          <a:prstGeom prst="rect">
            <a:avLst/>
          </a:prstGeom>
        </p:spPr>
        <p:txBody>
          <a:bodyPr lIns="0" tIns="0" rIns="0" bIns="0" rtlCol="0" anchor="t">
            <a:spAutoFit/>
          </a:bodyPr>
          <a:lstStyle/>
          <a:p>
            <a:pPr>
              <a:lnSpc>
                <a:spcPts val="6600"/>
              </a:lnSpc>
            </a:pPr>
            <a:r>
              <a:rPr lang="en-US" sz="6000" b="1" spc="180">
                <a:solidFill>
                  <a:srgbClr val="FCFFFF"/>
                </a:solidFill>
                <a:latin typeface="Telegraf Bold"/>
                <a:ea typeface="Telegraf Bold"/>
                <a:cs typeface="Telegraf Bold"/>
                <a:sym typeface="Telegraf Bold"/>
              </a:rPr>
              <a:t>Next Time</a:t>
            </a:r>
          </a:p>
        </p:txBody>
      </p:sp>
      <p:sp>
        <p:nvSpPr>
          <p:cNvPr id="19" name="TextBox 19"/>
          <p:cNvSpPr txBox="1"/>
          <p:nvPr/>
        </p:nvSpPr>
        <p:spPr>
          <a:xfrm>
            <a:off x="8614236" y="1006347"/>
            <a:ext cx="2430043" cy="930383"/>
          </a:xfrm>
          <a:prstGeom prst="rect">
            <a:avLst/>
          </a:prstGeom>
        </p:spPr>
        <p:txBody>
          <a:bodyPr lIns="0" tIns="0" rIns="0" bIns="0" rtlCol="0" anchor="t">
            <a:spAutoFit/>
          </a:bodyPr>
          <a:lstStyle/>
          <a:p>
            <a:pPr>
              <a:lnSpc>
                <a:spcPts val="2500"/>
              </a:lnSpc>
              <a:spcBef>
                <a:spcPct val="0"/>
              </a:spcBef>
            </a:pPr>
            <a:r>
              <a:rPr lang="en-US" sz="1667">
                <a:solidFill>
                  <a:srgbClr val="222222"/>
                </a:solidFill>
                <a:latin typeface="Telegraf"/>
                <a:ea typeface="Telegraf"/>
                <a:cs typeface="Telegraf"/>
                <a:sym typeface="Telegraf"/>
              </a:rPr>
              <a:t>Something interesting - guest speakers - we are open to suggestions.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644461">
            <a:off x="10255885" y="-667888"/>
            <a:ext cx="2500631" cy="2707377"/>
          </a:xfrm>
          <a:custGeom>
            <a:avLst/>
            <a:gdLst/>
            <a:ahLst/>
            <a:cxnLst/>
            <a:rect l="l" t="t" r="r" b="b"/>
            <a:pathLst>
              <a:path w="3750947" h="4061065">
                <a:moveTo>
                  <a:pt x="0" y="0"/>
                </a:moveTo>
                <a:lnTo>
                  <a:pt x="3750948" y="0"/>
                </a:lnTo>
                <a:lnTo>
                  <a:pt x="3750948" y="4061064"/>
                </a:lnTo>
                <a:lnTo>
                  <a:pt x="0" y="4061064"/>
                </a:lnTo>
                <a:lnTo>
                  <a:pt x="0" y="0"/>
                </a:lnTo>
                <a:close/>
              </a:path>
            </a:pathLst>
          </a:custGeom>
          <a:blipFill>
            <a:blip r:embed="rId2"/>
            <a:stretch>
              <a:fillRect/>
            </a:stretch>
          </a:blipFill>
        </p:spPr>
        <p:txBody>
          <a:bodyPr/>
          <a:lstStyle/>
          <a:p>
            <a:endParaRPr lang="en-GB" sz="1200"/>
          </a:p>
        </p:txBody>
      </p:sp>
      <p:sp>
        <p:nvSpPr>
          <p:cNvPr id="3" name="Freeform 3"/>
          <p:cNvSpPr/>
          <p:nvPr/>
        </p:nvSpPr>
        <p:spPr>
          <a:xfrm>
            <a:off x="692150" y="1915920"/>
            <a:ext cx="4011993" cy="27432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3"/>
            <a:stretch>
              <a:fillRect/>
            </a:stretch>
          </a:blipFill>
        </p:spPr>
        <p:txBody>
          <a:bodyPr/>
          <a:lstStyle/>
          <a:p>
            <a:endParaRPr lang="en-GB" sz="1200"/>
          </a:p>
        </p:txBody>
      </p:sp>
      <p:sp>
        <p:nvSpPr>
          <p:cNvPr id="4" name="TextBox 4"/>
          <p:cNvSpPr txBox="1"/>
          <p:nvPr/>
        </p:nvSpPr>
        <p:spPr>
          <a:xfrm>
            <a:off x="4863156" y="1439162"/>
            <a:ext cx="6859493" cy="705321"/>
          </a:xfrm>
          <a:prstGeom prst="rect">
            <a:avLst/>
          </a:prstGeom>
        </p:spPr>
        <p:txBody>
          <a:bodyPr lIns="0" tIns="0" rIns="0" bIns="0" rtlCol="0" anchor="t">
            <a:spAutoFit/>
          </a:bodyPr>
          <a:lstStyle/>
          <a:p>
            <a:pPr>
              <a:lnSpc>
                <a:spcPts val="5500"/>
              </a:lnSpc>
            </a:pPr>
            <a:r>
              <a:rPr lang="en-US" sz="5000" b="1" spc="150">
                <a:solidFill>
                  <a:srgbClr val="2077BE"/>
                </a:solidFill>
                <a:latin typeface="Telegraf Bold"/>
                <a:ea typeface="Telegraf Bold"/>
                <a:cs typeface="Telegraf Bold"/>
                <a:sym typeface="Telegraf Bold"/>
              </a:rPr>
              <a:t>Thank You</a:t>
            </a:r>
          </a:p>
        </p:txBody>
      </p:sp>
      <p:sp>
        <p:nvSpPr>
          <p:cNvPr id="5" name="TextBox 5"/>
          <p:cNvSpPr txBox="1"/>
          <p:nvPr/>
        </p:nvSpPr>
        <p:spPr>
          <a:xfrm>
            <a:off x="4863156" y="2542822"/>
            <a:ext cx="6859493" cy="2533322"/>
          </a:xfrm>
          <a:prstGeom prst="rect">
            <a:avLst/>
          </a:prstGeom>
        </p:spPr>
        <p:txBody>
          <a:bodyPr lIns="0" tIns="0" rIns="0" bIns="0" rtlCol="0" anchor="t">
            <a:spAutoFit/>
          </a:bodyPr>
          <a:lstStyle/>
          <a:p>
            <a:pPr>
              <a:lnSpc>
                <a:spcPts val="2499"/>
              </a:lnSpc>
            </a:pPr>
            <a:r>
              <a:rPr lang="en-US" sz="1666" dirty="0">
                <a:solidFill>
                  <a:srgbClr val="222222"/>
                </a:solidFill>
                <a:latin typeface="Telegraf"/>
                <a:ea typeface="Telegraf"/>
                <a:cs typeface="Telegraf"/>
                <a:sym typeface="Telegraf"/>
              </a:rPr>
              <a:t>keep in touch - as a team myself, Paul, Owen and Lydia are happy to answer questions and support your work and learning in this area. </a:t>
            </a:r>
          </a:p>
          <a:p>
            <a:pPr>
              <a:lnSpc>
                <a:spcPts val="2499"/>
              </a:lnSpc>
            </a:pPr>
            <a:endParaRPr lang="en-US" sz="1666" dirty="0">
              <a:solidFill>
                <a:srgbClr val="222222"/>
              </a:solidFill>
              <a:latin typeface="Telegraf"/>
              <a:ea typeface="Telegraf"/>
              <a:cs typeface="Telegraf"/>
              <a:sym typeface="Telegraf"/>
            </a:endParaRPr>
          </a:p>
          <a:p>
            <a:pPr>
              <a:lnSpc>
                <a:spcPts val="2499"/>
              </a:lnSpc>
            </a:pPr>
            <a:r>
              <a:rPr lang="en-US" sz="1666" dirty="0">
                <a:solidFill>
                  <a:srgbClr val="222222"/>
                </a:solidFill>
                <a:latin typeface="Telegraf"/>
                <a:ea typeface="Telegraf"/>
                <a:cs typeface="Telegraf"/>
                <a:sym typeface="Telegraf"/>
              </a:rPr>
              <a:t>Do share links, ask questions and reach out. We want this to be a space for learning, so I’m always happy to jump on a call, and am open to ideas and suggestions for future meetings. </a:t>
            </a:r>
          </a:p>
          <a:p>
            <a:pPr>
              <a:lnSpc>
                <a:spcPts val="2499"/>
              </a:lnSpc>
            </a:pPr>
            <a:endParaRPr lang="en-US" sz="1666" dirty="0">
              <a:solidFill>
                <a:srgbClr val="222222"/>
              </a:solidFill>
              <a:latin typeface="Telegraf"/>
              <a:ea typeface="Telegraf"/>
              <a:cs typeface="Telegraf"/>
              <a:sym typeface="Telegraf"/>
            </a:endParaRPr>
          </a:p>
          <a:p>
            <a:pPr>
              <a:lnSpc>
                <a:spcPts val="2499"/>
              </a:lnSpc>
            </a:pPr>
            <a:r>
              <a:rPr lang="en-US" sz="1666" dirty="0" err="1">
                <a:solidFill>
                  <a:srgbClr val="222222"/>
                </a:solidFill>
                <a:latin typeface="Telegraf"/>
                <a:ea typeface="Telegraf"/>
                <a:cs typeface="Telegraf"/>
                <a:sym typeface="Telegraf"/>
              </a:rPr>
              <a:t>oonagh.murphy@artscouncil.org.uk</a:t>
            </a:r>
            <a:endParaRPr lang="en-US" sz="1666" dirty="0">
              <a:solidFill>
                <a:srgbClr val="222222"/>
              </a:solidFill>
              <a:latin typeface="Telegraf"/>
              <a:ea typeface="Telegraf"/>
              <a:cs typeface="Telegraf"/>
              <a:sym typeface="Telegraf"/>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6662567" y="2569600"/>
            <a:ext cx="5319200" cy="219036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buClr>
                <a:schemeClr val="dk1"/>
              </a:buClr>
              <a:buSzPts val="1100"/>
            </a:pPr>
            <a:r>
              <a:rPr lang="en" sz="3333" b="1">
                <a:solidFill>
                  <a:schemeClr val="dk1"/>
                </a:solidFill>
                <a:latin typeface="Avenir"/>
                <a:ea typeface="Avenir"/>
                <a:cs typeface="Avenir"/>
                <a:sym typeface="Avenir"/>
              </a:rPr>
              <a:t>Museum AI</a:t>
            </a:r>
            <a:br>
              <a:rPr lang="en" sz="3333" b="1">
                <a:solidFill>
                  <a:schemeClr val="dk1"/>
                </a:solidFill>
                <a:latin typeface="Avenir"/>
                <a:ea typeface="Avenir"/>
                <a:cs typeface="Avenir"/>
                <a:sym typeface="Avenir"/>
              </a:rPr>
            </a:br>
            <a:r>
              <a:rPr lang="en" sz="2667" b="1">
                <a:solidFill>
                  <a:srgbClr val="434343"/>
                </a:solidFill>
                <a:latin typeface="Avenir"/>
                <a:ea typeface="Avenir"/>
                <a:cs typeface="Avenir"/>
                <a:sym typeface="Avenir"/>
              </a:rPr>
              <a:t>Unlocking Collections</a:t>
            </a:r>
            <a:br>
              <a:rPr lang="en" sz="2667" b="1">
                <a:solidFill>
                  <a:srgbClr val="434343"/>
                </a:solidFill>
                <a:latin typeface="Avenir"/>
                <a:ea typeface="Avenir"/>
                <a:cs typeface="Avenir"/>
                <a:sym typeface="Avenir"/>
              </a:rPr>
            </a:br>
            <a:r>
              <a:rPr lang="en" sz="2667" b="1">
                <a:solidFill>
                  <a:srgbClr val="434343"/>
                </a:solidFill>
                <a:latin typeface="Avenir"/>
                <a:ea typeface="Avenir"/>
                <a:cs typeface="Avenir"/>
                <a:sym typeface="Avenir"/>
              </a:rPr>
              <a:t>National Cultural Infrastructure</a:t>
            </a:r>
            <a:r>
              <a:rPr lang="en" sz="2667">
                <a:solidFill>
                  <a:schemeClr val="dk1"/>
                </a:solidFill>
                <a:latin typeface="Avenir"/>
                <a:ea typeface="Avenir"/>
                <a:cs typeface="Avenir"/>
                <a:sym typeface="Avenir"/>
              </a:rPr>
              <a:t> </a:t>
            </a:r>
            <a:endParaRPr sz="2667" b="1">
              <a:solidFill>
                <a:schemeClr val="dk1"/>
              </a:solidFill>
              <a:latin typeface="Avenir"/>
              <a:ea typeface="Avenir"/>
              <a:cs typeface="Avenir"/>
              <a:sym typeface="Avenir"/>
            </a:endParaRPr>
          </a:p>
        </p:txBody>
      </p:sp>
      <p:pic>
        <p:nvPicPr>
          <p:cNvPr id="55" name="Google Shape;55;p13"/>
          <p:cNvPicPr preferRelativeResize="0"/>
          <p:nvPr/>
        </p:nvPicPr>
        <p:blipFill rotWithShape="1">
          <a:blip r:embed="rId3">
            <a:alphaModFix/>
          </a:blip>
          <a:srcRect l="9950"/>
          <a:stretch/>
        </p:blipFill>
        <p:spPr>
          <a:xfrm>
            <a:off x="1" y="1084036"/>
            <a:ext cx="6334665" cy="4689933"/>
          </a:xfrm>
          <a:prstGeom prst="rect">
            <a:avLst/>
          </a:prstGeom>
          <a:noFill/>
          <a:ln>
            <a:noFill/>
          </a:ln>
        </p:spPr>
      </p:pic>
      <p:sp>
        <p:nvSpPr>
          <p:cNvPr id="56" name="Google Shape;56;p13"/>
          <p:cNvSpPr txBox="1"/>
          <p:nvPr/>
        </p:nvSpPr>
        <p:spPr>
          <a:xfrm>
            <a:off x="6762367" y="5343167"/>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pic>
        <p:nvPicPr>
          <p:cNvPr id="57" name="Google Shape;57;p13"/>
          <p:cNvPicPr preferRelativeResize="0"/>
          <p:nvPr/>
        </p:nvPicPr>
        <p:blipFill>
          <a:blip r:embed="rId4">
            <a:alphaModFix/>
          </a:blip>
          <a:stretch>
            <a:fillRect/>
          </a:stretch>
        </p:blipFill>
        <p:spPr>
          <a:xfrm>
            <a:off x="9050404" y="4963510"/>
            <a:ext cx="1599433" cy="11995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p:nvPr/>
        </p:nvSpPr>
        <p:spPr>
          <a:xfrm>
            <a:off x="575967" y="2859534"/>
            <a:ext cx="9220400" cy="3015913"/>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3333" b="1">
                <a:solidFill>
                  <a:schemeClr val="dk1"/>
                </a:solidFill>
                <a:latin typeface="Avenir"/>
                <a:ea typeface="Avenir"/>
                <a:cs typeface="Avenir"/>
                <a:sym typeface="Avenir"/>
              </a:rPr>
              <a:t>Jesse James Agency </a:t>
            </a:r>
            <a:br>
              <a:rPr lang="en" sz="3333" b="1">
                <a:solidFill>
                  <a:schemeClr val="dk1"/>
                </a:solidFill>
                <a:latin typeface="Avenir"/>
                <a:ea typeface="Avenir"/>
                <a:cs typeface="Avenir"/>
                <a:sym typeface="Avenir"/>
              </a:rPr>
            </a:br>
            <a:r>
              <a:rPr lang="en" sz="3333" b="1">
                <a:solidFill>
                  <a:schemeClr val="dk1"/>
                </a:solidFill>
                <a:latin typeface="Avenir"/>
                <a:ea typeface="Avenir"/>
                <a:cs typeface="Avenir"/>
                <a:sym typeface="Avenir"/>
              </a:rPr>
              <a:t>Creative Director &amp; Founder</a:t>
            </a:r>
            <a:br>
              <a:rPr lang="en" sz="3333" b="1">
                <a:solidFill>
                  <a:schemeClr val="dk1"/>
                </a:solidFill>
                <a:latin typeface="Avenir"/>
                <a:ea typeface="Avenir"/>
                <a:cs typeface="Avenir"/>
                <a:sym typeface="Avenir"/>
              </a:rPr>
            </a:br>
            <a:br>
              <a:rPr lang="en" sz="3333" b="1">
                <a:solidFill>
                  <a:schemeClr val="dk1"/>
                </a:solidFill>
                <a:latin typeface="Avenir"/>
                <a:ea typeface="Avenir"/>
                <a:cs typeface="Avenir"/>
                <a:sym typeface="Avenir"/>
              </a:rPr>
            </a:br>
            <a:r>
              <a:rPr lang="en" sz="3333" b="1">
                <a:solidFill>
                  <a:schemeClr val="dk1"/>
                </a:solidFill>
                <a:uFill>
                  <a:noFill/>
                </a:uFill>
                <a:latin typeface="Avenir"/>
                <a:ea typeface="Avenir"/>
                <a:cs typeface="Avenir"/>
                <a:sym typeface="Avenir"/>
                <a:hlinkClick r:id="rId3">
                  <a:extLst>
                    <a:ext uri="{A12FA001-AC4F-418D-AE19-62706E023703}">
                      <ahyp:hlinkClr xmlns:ahyp="http://schemas.microsoft.com/office/drawing/2018/hyperlinkcolor" val="tx"/>
                    </a:ext>
                  </a:extLst>
                </a:hlinkClick>
              </a:rPr>
              <a:t>jesse@jessejamesagency.com</a:t>
            </a:r>
            <a:endParaRPr sz="3333" b="1">
              <a:solidFill>
                <a:schemeClr val="dk1"/>
              </a:solidFill>
              <a:latin typeface="Avenir"/>
              <a:ea typeface="Avenir"/>
              <a:cs typeface="Avenir"/>
              <a:sym typeface="Avenir"/>
            </a:endParaRPr>
          </a:p>
        </p:txBody>
      </p:sp>
      <p:sp>
        <p:nvSpPr>
          <p:cNvPr id="63" name="Google Shape;63;p14"/>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4B149-CB0D-16B2-D876-B489CAB0E04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1F3B26-1CAC-AA34-0AD9-35C47D2AF42E}"/>
              </a:ext>
            </a:extLst>
          </p:cNvPr>
          <p:cNvSpPr>
            <a:spLocks noGrp="1"/>
          </p:cNvSpPr>
          <p:nvPr>
            <p:ph sz="half" idx="2"/>
          </p:nvPr>
        </p:nvSpPr>
        <p:spPr>
          <a:xfrm>
            <a:off x="301659" y="1419355"/>
            <a:ext cx="5346666" cy="3716316"/>
          </a:xfrm>
        </p:spPr>
        <p:txBody>
          <a:bodyPr>
            <a:noAutofit/>
          </a:bodyPr>
          <a:lstStyle/>
          <a:p>
            <a:pPr marL="0" indent="0">
              <a:buNone/>
            </a:pPr>
            <a:r>
              <a:rPr lang="en-GB" sz="1800" dirty="0"/>
              <a:t>Formerly part of Nesta, we are an independent not-for-profit finding imaginative ways to grow the cultural and creative sectors’ financial resilience and social impact. </a:t>
            </a:r>
          </a:p>
          <a:p>
            <a:pPr marL="0" indent="0">
              <a:buNone/>
            </a:pPr>
            <a:r>
              <a:rPr lang="en-GB" sz="1800" dirty="0"/>
              <a:t>What do we do? </a:t>
            </a:r>
          </a:p>
          <a:p>
            <a:r>
              <a:rPr lang="en-GB" sz="1800" dirty="0"/>
              <a:t>Provide impact investment – our Arts &amp; Culture Impact Fund makes loans of £150k - £1m to cultural organisations with social impact</a:t>
            </a:r>
          </a:p>
          <a:p>
            <a:r>
              <a:rPr lang="en-GB" sz="1800" dirty="0"/>
              <a:t>Convene conversations around cultural business models, impact and innovation </a:t>
            </a:r>
          </a:p>
          <a:p>
            <a:r>
              <a:rPr lang="en-GB" sz="1800" dirty="0"/>
              <a:t>Provide advisory services around impact and investment in the arts</a:t>
            </a:r>
          </a:p>
          <a:p>
            <a:pPr marL="0" indent="0">
              <a:buNone/>
            </a:pPr>
            <a:endParaRPr lang="en-GB" sz="1800" dirty="0"/>
          </a:p>
          <a:p>
            <a:pPr marL="0" indent="0">
              <a:buNone/>
            </a:pPr>
            <a:r>
              <a:rPr lang="en-GB" sz="1800" dirty="0"/>
              <a:t>Figurative.org.uk </a:t>
            </a:r>
            <a:br>
              <a:rPr lang="en-GB" sz="1800" dirty="0"/>
            </a:br>
            <a:endParaRPr lang="en-US" sz="1800" dirty="0"/>
          </a:p>
        </p:txBody>
      </p:sp>
      <p:sp>
        <p:nvSpPr>
          <p:cNvPr id="4" name="Title 3">
            <a:extLst>
              <a:ext uri="{FF2B5EF4-FFF2-40B4-BE49-F238E27FC236}">
                <a16:creationId xmlns:a16="http://schemas.microsoft.com/office/drawing/2014/main" id="{37BE4037-CD62-53D1-073A-39F2F5CEE565}"/>
              </a:ext>
            </a:extLst>
          </p:cNvPr>
          <p:cNvSpPr>
            <a:spLocks noGrp="1"/>
          </p:cNvSpPr>
          <p:nvPr>
            <p:ph type="title"/>
          </p:nvPr>
        </p:nvSpPr>
        <p:spPr/>
        <p:txBody>
          <a:bodyPr/>
          <a:lstStyle/>
          <a:p>
            <a:r>
              <a:rPr lang="en-US" dirty="0"/>
              <a:t>Who we are</a:t>
            </a:r>
          </a:p>
        </p:txBody>
      </p:sp>
      <p:pic>
        <p:nvPicPr>
          <p:cNvPr id="5" name="Picture 4">
            <a:extLst>
              <a:ext uri="{FF2B5EF4-FFF2-40B4-BE49-F238E27FC236}">
                <a16:creationId xmlns:a16="http://schemas.microsoft.com/office/drawing/2014/main" id="{247A08CB-0E61-9DB0-E2EC-7E33D8B512B5}"/>
              </a:ext>
            </a:extLst>
          </p:cNvPr>
          <p:cNvPicPr>
            <a:picLocks noChangeAspect="1"/>
          </p:cNvPicPr>
          <p:nvPr/>
        </p:nvPicPr>
        <p:blipFill>
          <a:blip r:embed="rId2"/>
          <a:stretch>
            <a:fillRect/>
          </a:stretch>
        </p:blipFill>
        <p:spPr>
          <a:xfrm>
            <a:off x="6859036" y="1745774"/>
            <a:ext cx="4528999" cy="3324135"/>
          </a:xfrm>
          <a:prstGeom prst="rect">
            <a:avLst/>
          </a:prstGeom>
        </p:spPr>
      </p:pic>
    </p:spTree>
    <p:extLst>
      <p:ext uri="{BB962C8B-B14F-4D97-AF65-F5344CB8AC3E}">
        <p14:creationId xmlns:p14="http://schemas.microsoft.com/office/powerpoint/2010/main" val="4133945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591733" y="1882067"/>
            <a:ext cx="9220400" cy="3015913"/>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3333">
                <a:solidFill>
                  <a:schemeClr val="dk1"/>
                </a:solidFill>
                <a:latin typeface="Avenir"/>
                <a:ea typeface="Avenir"/>
                <a:cs typeface="Avenir"/>
                <a:sym typeface="Avenir"/>
              </a:rPr>
              <a:t>Linear to streaming</a:t>
            </a:r>
            <a:br>
              <a:rPr lang="en" sz="3333">
                <a:solidFill>
                  <a:schemeClr val="dk1"/>
                </a:solidFill>
                <a:latin typeface="Avenir"/>
                <a:ea typeface="Avenir"/>
                <a:cs typeface="Avenir"/>
                <a:sym typeface="Avenir"/>
              </a:rPr>
            </a:br>
            <a:r>
              <a:rPr lang="en" sz="3333">
                <a:solidFill>
                  <a:schemeClr val="dk1"/>
                </a:solidFill>
                <a:latin typeface="Avenir"/>
                <a:ea typeface="Avenir"/>
                <a:cs typeface="Avenir"/>
                <a:sym typeface="Avenir"/>
              </a:rPr>
              <a:t>Advertising to subscription</a:t>
            </a:r>
            <a:br>
              <a:rPr lang="en" sz="3333">
                <a:solidFill>
                  <a:schemeClr val="dk1"/>
                </a:solidFill>
                <a:latin typeface="Avenir"/>
                <a:ea typeface="Avenir"/>
                <a:cs typeface="Avenir"/>
                <a:sym typeface="Avenir"/>
              </a:rPr>
            </a:br>
            <a:r>
              <a:rPr lang="en" sz="3333">
                <a:solidFill>
                  <a:schemeClr val="dk1"/>
                </a:solidFill>
                <a:latin typeface="Avenir"/>
                <a:ea typeface="Avenir"/>
                <a:cs typeface="Avenir"/>
                <a:sym typeface="Avenir"/>
              </a:rPr>
              <a:t>Screens to no-screens</a:t>
            </a:r>
            <a:br>
              <a:rPr lang="en" sz="3333" b="1">
                <a:solidFill>
                  <a:schemeClr val="dk1"/>
                </a:solidFill>
                <a:latin typeface="Avenir"/>
                <a:ea typeface="Avenir"/>
                <a:cs typeface="Avenir"/>
                <a:sym typeface="Avenir"/>
              </a:rPr>
            </a:br>
            <a:r>
              <a:rPr lang="en" sz="3333" b="1">
                <a:solidFill>
                  <a:schemeClr val="dk1"/>
                </a:solidFill>
                <a:latin typeface="Avenir"/>
                <a:ea typeface="Avenir"/>
                <a:cs typeface="Avenir"/>
                <a:sym typeface="Avenir"/>
              </a:rPr>
              <a:t>Search to AI</a:t>
            </a:r>
            <a:endParaRPr sz="3333" b="1">
              <a:solidFill>
                <a:schemeClr val="dk1"/>
              </a:solidFill>
              <a:latin typeface="Avenir"/>
              <a:ea typeface="Avenir"/>
              <a:cs typeface="Avenir"/>
              <a:sym typeface="Avenir"/>
            </a:endParaRPr>
          </a:p>
        </p:txBody>
      </p:sp>
      <p:sp>
        <p:nvSpPr>
          <p:cNvPr id="69" name="Google Shape;69;p15"/>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6" title="Screenshot 2025-05-02 at 15.52.20.png"/>
          <p:cNvPicPr preferRelativeResize="0"/>
          <p:nvPr/>
        </p:nvPicPr>
        <p:blipFill>
          <a:blip r:embed="rId3">
            <a:alphaModFix/>
          </a:blip>
          <a:stretch>
            <a:fillRect/>
          </a:stretch>
        </p:blipFill>
        <p:spPr>
          <a:xfrm>
            <a:off x="1" y="490828"/>
            <a:ext cx="12191996" cy="529233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7" title="Screenshot 2025-05-06 at 14.49.13.png"/>
          <p:cNvPicPr preferRelativeResize="0"/>
          <p:nvPr/>
        </p:nvPicPr>
        <p:blipFill>
          <a:blip r:embed="rId3">
            <a:alphaModFix/>
          </a:blip>
          <a:stretch>
            <a:fillRect/>
          </a:stretch>
        </p:blipFill>
        <p:spPr>
          <a:xfrm>
            <a:off x="1" y="602776"/>
            <a:ext cx="12192004" cy="53697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8" title="Screenshot 2025-05-02 at 15.53.01.png"/>
          <p:cNvPicPr preferRelativeResize="0"/>
          <p:nvPr/>
        </p:nvPicPr>
        <p:blipFill>
          <a:blip r:embed="rId3">
            <a:alphaModFix/>
          </a:blip>
          <a:stretch>
            <a:fillRect/>
          </a:stretch>
        </p:blipFill>
        <p:spPr>
          <a:xfrm>
            <a:off x="123351" y="742067"/>
            <a:ext cx="11945301" cy="5185235"/>
          </a:xfrm>
          <a:prstGeom prst="rect">
            <a:avLst/>
          </a:prstGeom>
          <a:noFill/>
          <a:ln>
            <a:noFill/>
          </a:ln>
        </p:spPr>
      </p:pic>
      <p:sp>
        <p:nvSpPr>
          <p:cNvPr id="85" name="Google Shape;85;p18"/>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9" title="Screenshot 2025-05-02 at 15.55.07.png"/>
          <p:cNvPicPr preferRelativeResize="0"/>
          <p:nvPr/>
        </p:nvPicPr>
        <p:blipFill>
          <a:blip r:embed="rId3">
            <a:alphaModFix/>
          </a:blip>
          <a:stretch>
            <a:fillRect/>
          </a:stretch>
        </p:blipFill>
        <p:spPr>
          <a:xfrm>
            <a:off x="1" y="434584"/>
            <a:ext cx="12191996" cy="59888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0" title="Screenshot 2025-05-02 at 15.56.30.png"/>
          <p:cNvPicPr preferRelativeResize="0"/>
          <p:nvPr/>
        </p:nvPicPr>
        <p:blipFill>
          <a:blip r:embed="rId3">
            <a:alphaModFix/>
          </a:blip>
          <a:stretch>
            <a:fillRect/>
          </a:stretch>
        </p:blipFill>
        <p:spPr>
          <a:xfrm>
            <a:off x="184534" y="407834"/>
            <a:ext cx="5779901" cy="1133700"/>
          </a:xfrm>
          <a:prstGeom prst="rect">
            <a:avLst/>
          </a:prstGeom>
          <a:noFill/>
          <a:ln>
            <a:noFill/>
          </a:ln>
          <a:effectLst>
            <a:outerShdw blurRad="57150" dist="19050" dir="5400000" algn="bl" rotWithShape="0">
              <a:srgbClr val="000000">
                <a:alpha val="50000"/>
              </a:srgbClr>
            </a:outerShdw>
          </a:effectLst>
        </p:spPr>
      </p:pic>
      <p:pic>
        <p:nvPicPr>
          <p:cNvPr id="96" name="Google Shape;96;p20" title="Screenshot 2025-05-02 at 15.56.42.png"/>
          <p:cNvPicPr preferRelativeResize="0"/>
          <p:nvPr/>
        </p:nvPicPr>
        <p:blipFill>
          <a:blip r:embed="rId4">
            <a:alphaModFix/>
          </a:blip>
          <a:stretch>
            <a:fillRect/>
          </a:stretch>
        </p:blipFill>
        <p:spPr>
          <a:xfrm>
            <a:off x="6283901" y="890233"/>
            <a:ext cx="5395767" cy="2068600"/>
          </a:xfrm>
          <a:prstGeom prst="rect">
            <a:avLst/>
          </a:prstGeom>
          <a:noFill/>
          <a:ln>
            <a:noFill/>
          </a:ln>
          <a:effectLst>
            <a:outerShdw blurRad="57150" dist="19050" dir="5400000" algn="bl" rotWithShape="0">
              <a:srgbClr val="000000">
                <a:alpha val="50000"/>
              </a:srgbClr>
            </a:outerShdw>
          </a:effectLst>
        </p:spPr>
      </p:pic>
      <p:pic>
        <p:nvPicPr>
          <p:cNvPr id="97" name="Google Shape;97;p20" title="Screenshot 2025-05-02 at 15.56.57.png"/>
          <p:cNvPicPr preferRelativeResize="0"/>
          <p:nvPr/>
        </p:nvPicPr>
        <p:blipFill>
          <a:blip r:embed="rId5">
            <a:alphaModFix/>
          </a:blip>
          <a:stretch>
            <a:fillRect/>
          </a:stretch>
        </p:blipFill>
        <p:spPr>
          <a:xfrm>
            <a:off x="6286033" y="3209734"/>
            <a:ext cx="5391539" cy="2842933"/>
          </a:xfrm>
          <a:prstGeom prst="rect">
            <a:avLst/>
          </a:prstGeom>
          <a:noFill/>
          <a:ln>
            <a:noFill/>
          </a:ln>
          <a:effectLst>
            <a:outerShdw blurRad="57150" dist="19050" dir="5400000" algn="bl" rotWithShape="0">
              <a:srgbClr val="000000">
                <a:alpha val="50000"/>
              </a:srgbClr>
            </a:outerShdw>
          </a:effectLst>
        </p:spPr>
      </p:pic>
      <p:pic>
        <p:nvPicPr>
          <p:cNvPr id="98" name="Google Shape;98;p20" title="Screenshot 2025-05-02 at 15.57.11.png"/>
          <p:cNvPicPr preferRelativeResize="0"/>
          <p:nvPr/>
        </p:nvPicPr>
        <p:blipFill>
          <a:blip r:embed="rId6">
            <a:alphaModFix/>
          </a:blip>
          <a:stretch>
            <a:fillRect/>
          </a:stretch>
        </p:blipFill>
        <p:spPr>
          <a:xfrm rot="-212850">
            <a:off x="407369" y="4176427"/>
            <a:ext cx="5897427" cy="2187749"/>
          </a:xfrm>
          <a:prstGeom prst="rect">
            <a:avLst/>
          </a:prstGeom>
          <a:noFill/>
          <a:ln>
            <a:noFill/>
          </a:ln>
          <a:effectLst>
            <a:outerShdw blurRad="57150" dist="19050" dir="5400000" algn="bl" rotWithShape="0">
              <a:srgbClr val="000000">
                <a:alpha val="50000"/>
              </a:srgbClr>
            </a:outerShdw>
          </a:effectLst>
        </p:spPr>
      </p:pic>
      <p:sp>
        <p:nvSpPr>
          <p:cNvPr id="99" name="Google Shape;99;p20"/>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p:nvPr/>
        </p:nvSpPr>
        <p:spPr>
          <a:xfrm>
            <a:off x="530300" y="1460967"/>
            <a:ext cx="9220400" cy="3308622"/>
          </a:xfrm>
          <a:prstGeom prst="rect">
            <a:avLst/>
          </a:prstGeom>
          <a:noFill/>
          <a:ln>
            <a:noFill/>
          </a:ln>
        </p:spPr>
        <p:txBody>
          <a:bodyPr spcFirstLastPara="1" wrap="square" lIns="121900" tIns="121900" rIns="121900" bIns="121900" anchor="t" anchorCtr="0">
            <a:spAutoFit/>
          </a:bodyPr>
          <a:lstStyle/>
          <a:p>
            <a:pPr>
              <a:lnSpc>
                <a:spcPct val="115000"/>
              </a:lnSpc>
              <a:spcBef>
                <a:spcPts val="3200"/>
              </a:spcBef>
            </a:pPr>
            <a:r>
              <a:rPr lang="en" sz="2667">
                <a:solidFill>
                  <a:schemeClr val="dk1"/>
                </a:solidFill>
                <a:latin typeface="Roboto"/>
                <a:ea typeface="Roboto"/>
                <a:cs typeface="Roboto"/>
                <a:sym typeface="Roboto"/>
              </a:rPr>
              <a:t>HEPWORTH AI</a:t>
            </a:r>
            <a:br>
              <a:rPr lang="en" sz="2000" i="1">
                <a:solidFill>
                  <a:schemeClr val="dk1"/>
                </a:solidFill>
                <a:latin typeface="Roboto Light"/>
                <a:ea typeface="Roboto Light"/>
                <a:cs typeface="Roboto Light"/>
                <a:sym typeface="Roboto Light"/>
              </a:rPr>
            </a:br>
            <a:br>
              <a:rPr lang="en" sz="2000" i="1">
                <a:solidFill>
                  <a:schemeClr val="dk1"/>
                </a:solidFill>
                <a:latin typeface="Roboto Light"/>
                <a:ea typeface="Roboto Light"/>
                <a:cs typeface="Roboto Light"/>
                <a:sym typeface="Roboto Light"/>
              </a:rPr>
            </a:br>
            <a:r>
              <a:rPr lang="en" sz="2000">
                <a:solidFill>
                  <a:schemeClr val="dk1"/>
                </a:solidFill>
                <a:latin typeface="Roboto Light"/>
                <a:ea typeface="Roboto Light"/>
                <a:cs typeface="Roboto Light"/>
                <a:sym typeface="Roboto Light"/>
              </a:rPr>
              <a:t>The Hepworth Wakefield will launch a dedicated AI-powered assistant, transforming how audiences engage with art, knowledge, and the visitor experience.</a:t>
            </a:r>
            <a:endParaRPr sz="2000">
              <a:solidFill>
                <a:schemeClr val="dk1"/>
              </a:solidFill>
              <a:latin typeface="Roboto Light"/>
              <a:ea typeface="Roboto Light"/>
              <a:cs typeface="Roboto Light"/>
              <a:sym typeface="Roboto Light"/>
            </a:endParaRPr>
          </a:p>
          <a:p>
            <a:pPr>
              <a:lnSpc>
                <a:spcPct val="115000"/>
              </a:lnSpc>
              <a:spcBef>
                <a:spcPts val="1600"/>
              </a:spcBef>
              <a:spcAft>
                <a:spcPts val="1600"/>
              </a:spcAft>
              <a:buClr>
                <a:schemeClr val="dk1"/>
              </a:buClr>
              <a:buSzPts val="1100"/>
            </a:pPr>
            <a:r>
              <a:rPr lang="en" sz="2000" i="1">
                <a:solidFill>
                  <a:schemeClr val="dk1"/>
                </a:solidFill>
                <a:latin typeface="Roboto Light"/>
                <a:ea typeface="Roboto Light"/>
                <a:cs typeface="Roboto Light"/>
                <a:sym typeface="Roboto Light"/>
              </a:rPr>
              <a:t>“The first Museum AI Assistant powered by a Large Language Model (LLM) using Retrieval-Augmented Generation (RAG) on Hepworth’s proprietary data.”</a:t>
            </a:r>
            <a:endParaRPr sz="2000">
              <a:solidFill>
                <a:schemeClr val="dk1"/>
              </a:solidFill>
              <a:latin typeface="Roboto Light"/>
              <a:ea typeface="Roboto Light"/>
              <a:cs typeface="Roboto Light"/>
              <a:sym typeface="Roboto Light"/>
            </a:endParaRPr>
          </a:p>
        </p:txBody>
      </p:sp>
      <p:sp>
        <p:nvSpPr>
          <p:cNvPr id="105" name="Google Shape;105;p21"/>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2"/>
          <p:cNvSpPr txBox="1"/>
          <p:nvPr/>
        </p:nvSpPr>
        <p:spPr>
          <a:xfrm>
            <a:off x="804333" y="828167"/>
            <a:ext cx="9722400" cy="4903866"/>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pPr>
            <a:r>
              <a:rPr lang="en" sz="1600" b="1">
                <a:solidFill>
                  <a:schemeClr val="dk1"/>
                </a:solidFill>
                <a:latin typeface="Avenir"/>
                <a:ea typeface="Avenir"/>
                <a:cs typeface="Avenir"/>
                <a:sym typeface="Avenir"/>
              </a:rPr>
              <a:t>AI vs Traditional Experience</a:t>
            </a:r>
            <a:endParaRPr sz="1600" b="1">
              <a:solidFill>
                <a:schemeClr val="dk1"/>
              </a:solidFill>
              <a:latin typeface="Avenir"/>
              <a:ea typeface="Avenir"/>
              <a:cs typeface="Avenir"/>
              <a:sym typeface="Avenir"/>
            </a:endParaRPr>
          </a:p>
          <a:p>
            <a:pPr marL="609585" indent="-406390">
              <a:lnSpc>
                <a:spcPct val="115000"/>
              </a:lnSpc>
              <a:spcBef>
                <a:spcPts val="1600"/>
              </a:spcBef>
              <a:buClr>
                <a:schemeClr val="dk1"/>
              </a:buClr>
              <a:buSzPts val="1200"/>
              <a:buFont typeface="Avenir"/>
              <a:buChar char="●"/>
            </a:pPr>
            <a:r>
              <a:rPr lang="en" sz="1600" i="1">
                <a:solidFill>
                  <a:schemeClr val="dk1"/>
                </a:solidFill>
                <a:latin typeface="Avenir"/>
                <a:ea typeface="Avenir"/>
                <a:cs typeface="Avenir"/>
                <a:sym typeface="Avenir"/>
              </a:rPr>
              <a:t>Visitor:</a:t>
            </a:r>
            <a:r>
              <a:rPr lang="en" sz="1600">
                <a:solidFill>
                  <a:schemeClr val="dk1"/>
                </a:solidFill>
                <a:latin typeface="Avenir"/>
                <a:ea typeface="Avenir"/>
                <a:cs typeface="Avenir"/>
                <a:sym typeface="Avenir"/>
              </a:rPr>
              <a:t> From outdated links → to instant family-friendly tips + upsell</a:t>
            </a:r>
            <a:br>
              <a:rPr lang="en" sz="1600">
                <a:solidFill>
                  <a:schemeClr val="dk1"/>
                </a:solidFill>
                <a:latin typeface="Avenir"/>
                <a:ea typeface="Avenir"/>
                <a:cs typeface="Avenir"/>
                <a:sym typeface="Avenir"/>
              </a:rPr>
            </a:br>
            <a:endParaRPr sz="1600">
              <a:solidFill>
                <a:schemeClr val="dk1"/>
              </a:solidFill>
              <a:latin typeface="Avenir"/>
              <a:ea typeface="Avenir"/>
              <a:cs typeface="Avenir"/>
              <a:sym typeface="Avenir"/>
            </a:endParaRPr>
          </a:p>
          <a:p>
            <a:pPr marL="609585" indent="-406390">
              <a:lnSpc>
                <a:spcPct val="115000"/>
              </a:lnSpc>
              <a:buClr>
                <a:schemeClr val="dk1"/>
              </a:buClr>
              <a:buSzPts val="1200"/>
              <a:buFont typeface="Avenir"/>
              <a:buChar char="●"/>
            </a:pPr>
            <a:r>
              <a:rPr lang="en" sz="1600" i="1">
                <a:solidFill>
                  <a:schemeClr val="dk1"/>
                </a:solidFill>
                <a:latin typeface="Avenir"/>
                <a:ea typeface="Avenir"/>
                <a:cs typeface="Avenir"/>
                <a:sym typeface="Avenir"/>
              </a:rPr>
              <a:t>Researcher:</a:t>
            </a:r>
            <a:r>
              <a:rPr lang="en" sz="1600">
                <a:solidFill>
                  <a:schemeClr val="dk1"/>
                </a:solidFill>
                <a:latin typeface="Avenir"/>
                <a:ea typeface="Avenir"/>
                <a:cs typeface="Avenir"/>
                <a:sym typeface="Avenir"/>
              </a:rPr>
              <a:t> From irrelevant results → to hidden archives surfaced smartly</a:t>
            </a:r>
            <a:br>
              <a:rPr lang="en" sz="1600">
                <a:solidFill>
                  <a:schemeClr val="dk1"/>
                </a:solidFill>
                <a:latin typeface="Avenir"/>
                <a:ea typeface="Avenir"/>
                <a:cs typeface="Avenir"/>
                <a:sym typeface="Avenir"/>
              </a:rPr>
            </a:br>
            <a:endParaRPr sz="1600" b="1">
              <a:solidFill>
                <a:schemeClr val="dk1"/>
              </a:solidFill>
              <a:latin typeface="Avenir"/>
              <a:ea typeface="Avenir"/>
              <a:cs typeface="Avenir"/>
              <a:sym typeface="Avenir"/>
            </a:endParaRPr>
          </a:p>
          <a:p>
            <a:pPr marL="609585" indent="-406390">
              <a:lnSpc>
                <a:spcPct val="115000"/>
              </a:lnSpc>
              <a:buClr>
                <a:schemeClr val="dk1"/>
              </a:buClr>
              <a:buSzPts val="1200"/>
              <a:buFont typeface="Avenir"/>
              <a:buChar char="●"/>
            </a:pPr>
            <a:r>
              <a:rPr lang="en" sz="1600">
                <a:solidFill>
                  <a:schemeClr val="dk1"/>
                </a:solidFill>
                <a:latin typeface="Avenir"/>
                <a:ea typeface="Avenir"/>
                <a:cs typeface="Avenir"/>
                <a:sym typeface="Avenir"/>
              </a:rPr>
              <a:t>The world’s first Museum AI Assistant - it learns and grows</a:t>
            </a:r>
            <a:br>
              <a:rPr lang="en" sz="1600">
                <a:solidFill>
                  <a:schemeClr val="dk1"/>
                </a:solidFill>
                <a:latin typeface="Avenir"/>
                <a:ea typeface="Avenir"/>
                <a:cs typeface="Avenir"/>
                <a:sym typeface="Avenir"/>
              </a:rPr>
            </a:br>
            <a:endParaRPr sz="1600">
              <a:solidFill>
                <a:schemeClr val="dk1"/>
              </a:solidFill>
              <a:latin typeface="Avenir"/>
              <a:ea typeface="Avenir"/>
              <a:cs typeface="Avenir"/>
              <a:sym typeface="Avenir"/>
            </a:endParaRPr>
          </a:p>
          <a:p>
            <a:pPr marL="609585" indent="-406390">
              <a:lnSpc>
                <a:spcPct val="115000"/>
              </a:lnSpc>
              <a:buClr>
                <a:schemeClr val="dk1"/>
              </a:buClr>
              <a:buSzPts val="1200"/>
              <a:buFont typeface="Avenir"/>
              <a:buChar char="●"/>
            </a:pPr>
            <a:r>
              <a:rPr lang="en" sz="1600">
                <a:solidFill>
                  <a:schemeClr val="dk1"/>
                </a:solidFill>
                <a:latin typeface="Avenir"/>
                <a:ea typeface="Avenir"/>
                <a:cs typeface="Avenir"/>
                <a:sym typeface="Avenir"/>
              </a:rPr>
              <a:t>24/7 visitor engagement: exhibitions, collections, tickets, access, events, food</a:t>
            </a:r>
            <a:br>
              <a:rPr lang="en" sz="1600">
                <a:solidFill>
                  <a:schemeClr val="dk1"/>
                </a:solidFill>
                <a:latin typeface="Avenir"/>
                <a:ea typeface="Avenir"/>
                <a:cs typeface="Avenir"/>
                <a:sym typeface="Avenir"/>
              </a:rPr>
            </a:br>
            <a:endParaRPr sz="1600">
              <a:solidFill>
                <a:schemeClr val="dk1"/>
              </a:solidFill>
              <a:latin typeface="Avenir"/>
              <a:ea typeface="Avenir"/>
              <a:cs typeface="Avenir"/>
              <a:sym typeface="Avenir"/>
            </a:endParaRPr>
          </a:p>
          <a:p>
            <a:pPr marL="609585" indent="-406390">
              <a:lnSpc>
                <a:spcPct val="115000"/>
              </a:lnSpc>
              <a:buClr>
                <a:schemeClr val="dk1"/>
              </a:buClr>
              <a:buSzPts val="1200"/>
              <a:buFont typeface="Avenir"/>
              <a:buChar char="●"/>
            </a:pPr>
            <a:r>
              <a:rPr lang="en" sz="1600">
                <a:solidFill>
                  <a:schemeClr val="dk1"/>
                </a:solidFill>
                <a:latin typeface="Avenir"/>
                <a:ea typeface="Avenir"/>
                <a:cs typeface="Avenir"/>
                <a:sym typeface="Avenir"/>
              </a:rPr>
              <a:t>Trained exclusively on Hepworth-approved content</a:t>
            </a:r>
            <a:br>
              <a:rPr lang="en" sz="1600">
                <a:solidFill>
                  <a:schemeClr val="dk1"/>
                </a:solidFill>
                <a:latin typeface="Avenir"/>
                <a:ea typeface="Avenir"/>
                <a:cs typeface="Avenir"/>
                <a:sym typeface="Avenir"/>
              </a:rPr>
            </a:br>
            <a:endParaRPr sz="1600">
              <a:solidFill>
                <a:schemeClr val="dk1"/>
              </a:solidFill>
              <a:latin typeface="Avenir"/>
              <a:ea typeface="Avenir"/>
              <a:cs typeface="Avenir"/>
              <a:sym typeface="Avenir"/>
            </a:endParaRPr>
          </a:p>
          <a:p>
            <a:pPr marL="609585" indent="-406390">
              <a:lnSpc>
                <a:spcPct val="115000"/>
              </a:lnSpc>
              <a:buClr>
                <a:schemeClr val="dk1"/>
              </a:buClr>
              <a:buSzPts val="1200"/>
              <a:buFont typeface="Avenir"/>
              <a:buChar char="●"/>
            </a:pPr>
            <a:r>
              <a:rPr lang="en" sz="1600">
                <a:solidFill>
                  <a:schemeClr val="dk1"/>
                </a:solidFill>
                <a:latin typeface="Avenir"/>
                <a:ea typeface="Avenir"/>
                <a:cs typeface="Avenir"/>
                <a:sym typeface="Avenir"/>
              </a:rPr>
              <a:t>Instant, accurate, friendly answers - always on brand</a:t>
            </a:r>
            <a:br>
              <a:rPr lang="en" sz="1600">
                <a:solidFill>
                  <a:schemeClr val="dk1"/>
                </a:solidFill>
                <a:latin typeface="Avenir"/>
                <a:ea typeface="Avenir"/>
                <a:cs typeface="Avenir"/>
                <a:sym typeface="Avenir"/>
              </a:rPr>
            </a:br>
            <a:endParaRPr sz="1600">
              <a:solidFill>
                <a:schemeClr val="dk1"/>
              </a:solidFill>
              <a:latin typeface="Avenir"/>
              <a:ea typeface="Avenir"/>
              <a:cs typeface="Avenir"/>
              <a:sym typeface="Avenir"/>
            </a:endParaRPr>
          </a:p>
          <a:p>
            <a:pPr marL="609585" indent="-406390">
              <a:lnSpc>
                <a:spcPct val="115000"/>
              </a:lnSpc>
              <a:buClr>
                <a:schemeClr val="dk1"/>
              </a:buClr>
              <a:buSzPts val="1200"/>
              <a:buFont typeface="Avenir"/>
              <a:buChar char="●"/>
            </a:pPr>
            <a:r>
              <a:rPr lang="en" sz="1600">
                <a:solidFill>
                  <a:schemeClr val="dk1"/>
                </a:solidFill>
                <a:latin typeface="Avenir"/>
                <a:ea typeface="Avenir"/>
                <a:cs typeface="Avenir"/>
                <a:sym typeface="Avenir"/>
              </a:rPr>
              <a:t>Real-time insight into visitor interests and behaviour</a:t>
            </a:r>
            <a:br>
              <a:rPr lang="en" sz="1600">
                <a:solidFill>
                  <a:schemeClr val="dk1"/>
                </a:solidFill>
                <a:latin typeface="Avenir"/>
                <a:ea typeface="Avenir"/>
                <a:cs typeface="Avenir"/>
                <a:sym typeface="Avenir"/>
              </a:rPr>
            </a:br>
            <a:endParaRPr sz="1600">
              <a:latin typeface="Avenir"/>
              <a:ea typeface="Avenir"/>
              <a:cs typeface="Avenir"/>
              <a:sym typeface="Avenir"/>
            </a:endParaRPr>
          </a:p>
        </p:txBody>
      </p:sp>
      <p:sp>
        <p:nvSpPr>
          <p:cNvPr id="111" name="Google Shape;111;p22"/>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3"/>
          <p:cNvSpPr txBox="1"/>
          <p:nvPr/>
        </p:nvSpPr>
        <p:spPr>
          <a:xfrm>
            <a:off x="605500" y="1711801"/>
            <a:ext cx="10105600" cy="4054403"/>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pPr>
            <a:r>
              <a:rPr lang="en" sz="2400" b="1">
                <a:solidFill>
                  <a:schemeClr val="dk1"/>
                </a:solidFill>
                <a:latin typeface="Avenir"/>
                <a:ea typeface="Avenir"/>
                <a:cs typeface="Avenir"/>
                <a:sym typeface="Avenir"/>
              </a:rPr>
              <a:t>What is Museum AI?</a:t>
            </a: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A sector-wide initiative to build museum AI Agents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Transforms public access, visitor experience, and audience insight</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Trained only on institution-approved content</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Ethical, trusted, inclusive – not a commercial overlay</a:t>
            </a:r>
            <a:endParaRPr sz="2400">
              <a:solidFill>
                <a:schemeClr val="dk1"/>
              </a:solidFill>
              <a:latin typeface="Avenir"/>
              <a:ea typeface="Avenir"/>
              <a:cs typeface="Avenir"/>
              <a:sym typeface="Avenir"/>
            </a:endParaRPr>
          </a:p>
        </p:txBody>
      </p:sp>
      <p:sp>
        <p:nvSpPr>
          <p:cNvPr id="117" name="Google Shape;117;p23"/>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
        <p:nvSpPr>
          <p:cNvPr id="123" name="Google Shape;123;p24"/>
          <p:cNvSpPr txBox="1"/>
          <p:nvPr/>
        </p:nvSpPr>
        <p:spPr>
          <a:xfrm>
            <a:off x="474633" y="1719000"/>
            <a:ext cx="10737200" cy="4092875"/>
          </a:xfrm>
          <a:prstGeom prst="rect">
            <a:avLst/>
          </a:prstGeom>
          <a:noFill/>
          <a:ln>
            <a:noFill/>
          </a:ln>
        </p:spPr>
        <p:txBody>
          <a:bodyPr spcFirstLastPara="1" wrap="square" lIns="121900" tIns="121900" rIns="121900" bIns="121900" anchor="t" anchorCtr="0">
            <a:spAutoFit/>
          </a:bodyPr>
          <a:lstStyle/>
          <a:p>
            <a:pPr>
              <a:lnSpc>
                <a:spcPct val="115000"/>
              </a:lnSpc>
              <a:spcBef>
                <a:spcPts val="1867"/>
              </a:spcBef>
            </a:pPr>
            <a:r>
              <a:rPr lang="en" sz="2400" b="1">
                <a:solidFill>
                  <a:schemeClr val="dk1"/>
                </a:solidFill>
                <a:latin typeface="Avenir"/>
                <a:ea typeface="Avenir"/>
                <a:cs typeface="Avenir"/>
                <a:sym typeface="Avenir"/>
              </a:rPr>
              <a:t>What Museum AI Does</a:t>
            </a: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24/7 visitor and researcher engagement</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Conversational and speech-based access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Fully controlled and curated content</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High accuracy and relevance</a:t>
            </a:r>
            <a:endParaRPr sz="2400">
              <a:solidFill>
                <a:schemeClr val="dk1"/>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D8EC6D-AB61-E83C-28C2-77A04EE86510}"/>
              </a:ext>
            </a:extLst>
          </p:cNvPr>
          <p:cNvSpPr>
            <a:spLocks noGrp="1"/>
          </p:cNvSpPr>
          <p:nvPr>
            <p:ph sz="half" idx="2"/>
          </p:nvPr>
        </p:nvSpPr>
        <p:spPr>
          <a:xfrm>
            <a:off x="396909" y="1419355"/>
            <a:ext cx="7308815" cy="4759194"/>
          </a:xfrm>
        </p:spPr>
        <p:txBody>
          <a:bodyPr>
            <a:noAutofit/>
          </a:bodyPr>
          <a:lstStyle/>
          <a:p>
            <a:pPr marL="0" indent="0">
              <a:lnSpc>
                <a:spcPct val="100000"/>
              </a:lnSpc>
              <a:buNone/>
            </a:pPr>
            <a:endParaRPr lang="en-GB" sz="1800" dirty="0"/>
          </a:p>
          <a:p>
            <a:pPr marL="0" indent="0">
              <a:lnSpc>
                <a:spcPct val="100000"/>
              </a:lnSpc>
              <a:buNone/>
            </a:pPr>
            <a:r>
              <a:rPr lang="en-GB" sz="1800" dirty="0"/>
              <a:t>Oonagh Murphy, Responsible AI Fellow, Arts Council England</a:t>
            </a:r>
          </a:p>
          <a:p>
            <a:pPr marL="0" indent="0">
              <a:lnSpc>
                <a:spcPct val="100000"/>
              </a:lnSpc>
              <a:buNone/>
            </a:pPr>
            <a:endParaRPr lang="en-GB" sz="1800" dirty="0"/>
          </a:p>
          <a:p>
            <a:pPr marL="0" indent="0">
              <a:lnSpc>
                <a:spcPct val="100000"/>
              </a:lnSpc>
              <a:buNone/>
            </a:pPr>
            <a:r>
              <a:rPr lang="en-GB" sz="1800" dirty="0"/>
              <a:t>Emma Cooper, Knowledge Transfer Manager, Creative Industries, Innovate UK Business Connect</a:t>
            </a:r>
          </a:p>
          <a:p>
            <a:pPr marL="0" indent="0">
              <a:lnSpc>
                <a:spcPct val="100000"/>
              </a:lnSpc>
              <a:buNone/>
            </a:pPr>
            <a:endParaRPr lang="en-GB" sz="1800" dirty="0"/>
          </a:p>
          <a:p>
            <a:pPr marL="0" indent="0">
              <a:lnSpc>
                <a:spcPct val="100000"/>
              </a:lnSpc>
              <a:buNone/>
            </a:pPr>
            <a:r>
              <a:rPr lang="en-GB" sz="1800" dirty="0"/>
              <a:t>Jesse Ringham, Founder and Creative Director, Jesse James Agency</a:t>
            </a:r>
          </a:p>
          <a:p>
            <a:pPr marL="0" indent="0">
              <a:lnSpc>
                <a:spcPct val="100000"/>
              </a:lnSpc>
              <a:buNone/>
            </a:pPr>
            <a:endParaRPr lang="en-GB" sz="1800" dirty="0"/>
          </a:p>
          <a:p>
            <a:pPr marL="0" indent="0">
              <a:lnSpc>
                <a:spcPct val="100000"/>
              </a:lnSpc>
              <a:buNone/>
            </a:pPr>
            <a:r>
              <a:rPr lang="en-GB" sz="1800" dirty="0"/>
              <a:t>Nema Hart, Director of Inclusive Innovation, Arts Council England</a:t>
            </a:r>
            <a:br>
              <a:rPr lang="en-GB" sz="1800" dirty="0"/>
            </a:br>
            <a:endParaRPr lang="en-US" sz="1800" dirty="0"/>
          </a:p>
        </p:txBody>
      </p:sp>
      <p:sp>
        <p:nvSpPr>
          <p:cNvPr id="3" name="Title 2">
            <a:extLst>
              <a:ext uri="{FF2B5EF4-FFF2-40B4-BE49-F238E27FC236}">
                <a16:creationId xmlns:a16="http://schemas.microsoft.com/office/drawing/2014/main" id="{5D209547-ED61-448D-B502-D0D27FC0C89E}"/>
              </a:ext>
            </a:extLst>
          </p:cNvPr>
          <p:cNvSpPr>
            <a:spLocks noGrp="1"/>
          </p:cNvSpPr>
          <p:nvPr>
            <p:ph type="title"/>
          </p:nvPr>
        </p:nvSpPr>
        <p:spPr/>
        <p:txBody>
          <a:bodyPr/>
          <a:lstStyle/>
          <a:p>
            <a:r>
              <a:rPr lang="en-US" dirty="0"/>
              <a:t>Today’s speakers</a:t>
            </a:r>
          </a:p>
        </p:txBody>
      </p:sp>
    </p:spTree>
    <p:extLst>
      <p:ext uri="{BB962C8B-B14F-4D97-AF65-F5344CB8AC3E}">
        <p14:creationId xmlns:p14="http://schemas.microsoft.com/office/powerpoint/2010/main" val="1347303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5"/>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
        <p:nvSpPr>
          <p:cNvPr id="129" name="Google Shape;129;p25"/>
          <p:cNvSpPr txBox="1"/>
          <p:nvPr/>
        </p:nvSpPr>
        <p:spPr>
          <a:xfrm>
            <a:off x="577267" y="2078134"/>
            <a:ext cx="8838800" cy="3243412"/>
          </a:xfrm>
          <a:prstGeom prst="rect">
            <a:avLst/>
          </a:prstGeom>
          <a:noFill/>
          <a:ln>
            <a:noFill/>
          </a:ln>
        </p:spPr>
        <p:txBody>
          <a:bodyPr spcFirstLastPara="1" wrap="square" lIns="121900" tIns="121900" rIns="121900" bIns="121900" anchor="t" anchorCtr="0">
            <a:spAutoFit/>
          </a:bodyPr>
          <a:lstStyle/>
          <a:p>
            <a:pPr>
              <a:lnSpc>
                <a:spcPct val="115000"/>
              </a:lnSpc>
              <a:spcBef>
                <a:spcPts val="1867"/>
              </a:spcBef>
            </a:pPr>
            <a:r>
              <a:rPr lang="en" sz="2400" b="1">
                <a:solidFill>
                  <a:schemeClr val="dk1"/>
                </a:solidFill>
                <a:latin typeface="Avenir"/>
                <a:ea typeface="Avenir"/>
                <a:cs typeface="Avenir"/>
                <a:sym typeface="Avenir"/>
              </a:rPr>
              <a:t>Unlocking Collections</a:t>
            </a: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AI trained on curated, copyrighted materials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Surfaces buried stories, documents, and objects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Deepens public and academic engagement</a:t>
            </a:r>
            <a:endParaRPr sz="2400">
              <a:solidFill>
                <a:schemeClr val="dk1"/>
              </a:solidFill>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
        <p:nvSpPr>
          <p:cNvPr id="135" name="Google Shape;135;p26"/>
          <p:cNvSpPr txBox="1"/>
          <p:nvPr/>
        </p:nvSpPr>
        <p:spPr>
          <a:xfrm>
            <a:off x="936467" y="1641400"/>
            <a:ext cx="9929200" cy="3873328"/>
          </a:xfrm>
          <a:prstGeom prst="rect">
            <a:avLst/>
          </a:prstGeom>
          <a:noFill/>
          <a:ln>
            <a:noFill/>
          </a:ln>
        </p:spPr>
        <p:txBody>
          <a:bodyPr spcFirstLastPara="1" wrap="square" lIns="121900" tIns="121900" rIns="121900" bIns="121900" anchor="t" anchorCtr="0">
            <a:spAutoFit/>
          </a:bodyPr>
          <a:lstStyle/>
          <a:p>
            <a:pPr>
              <a:lnSpc>
                <a:spcPct val="115000"/>
              </a:lnSpc>
              <a:spcBef>
                <a:spcPts val="1867"/>
              </a:spcBef>
            </a:pPr>
            <a:r>
              <a:rPr lang="en" sz="2400" b="1">
                <a:solidFill>
                  <a:schemeClr val="dk1"/>
                </a:solidFill>
                <a:latin typeface="Avenir"/>
                <a:ea typeface="Avenir"/>
                <a:cs typeface="Avenir"/>
                <a:sym typeface="Avenir"/>
              </a:rPr>
              <a:t>Driving Insight and Growth</a:t>
            </a:r>
            <a:endParaRPr sz="2400" b="1">
              <a:solidFill>
                <a:schemeClr val="dk1"/>
              </a:solidFill>
              <a:latin typeface="Avenir"/>
              <a:ea typeface="Avenir"/>
              <a:cs typeface="Avenir"/>
              <a:sym typeface="Avenir"/>
            </a:endParaRPr>
          </a:p>
          <a:p>
            <a:pPr>
              <a:lnSpc>
                <a:spcPct val="115000"/>
              </a:lnSpc>
              <a:spcBef>
                <a:spcPts val="1600"/>
              </a:spcBef>
            </a:pPr>
            <a:r>
              <a:rPr lang="en" sz="2400" b="1">
                <a:solidFill>
                  <a:schemeClr val="dk1"/>
                </a:solidFill>
                <a:latin typeface="Avenir"/>
                <a:ea typeface="Avenir"/>
                <a:cs typeface="Avenir"/>
                <a:sym typeface="Avenir"/>
              </a:rPr>
              <a:t>Real-time Data for Strategy:</a:t>
            </a: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Dashboards tracking public questions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Understanding public and research needs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Informs smarter programming and marketing</a:t>
            </a:r>
            <a:endParaRPr sz="2400">
              <a:solidFill>
                <a:schemeClr val="dk1"/>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
        <p:nvSpPr>
          <p:cNvPr id="141" name="Google Shape;141;p27"/>
          <p:cNvSpPr txBox="1"/>
          <p:nvPr/>
        </p:nvSpPr>
        <p:spPr>
          <a:xfrm>
            <a:off x="615733" y="1898567"/>
            <a:ext cx="9352000" cy="3873328"/>
          </a:xfrm>
          <a:prstGeom prst="rect">
            <a:avLst/>
          </a:prstGeom>
          <a:noFill/>
          <a:ln>
            <a:noFill/>
          </a:ln>
        </p:spPr>
        <p:txBody>
          <a:bodyPr spcFirstLastPara="1" wrap="square" lIns="121900" tIns="121900" rIns="121900" bIns="121900" anchor="t" anchorCtr="0">
            <a:spAutoFit/>
          </a:bodyPr>
          <a:lstStyle/>
          <a:p>
            <a:pPr>
              <a:lnSpc>
                <a:spcPct val="115000"/>
              </a:lnSpc>
              <a:spcBef>
                <a:spcPts val="1867"/>
              </a:spcBef>
            </a:pPr>
            <a:r>
              <a:rPr lang="en" sz="2400" b="1">
                <a:solidFill>
                  <a:schemeClr val="dk1"/>
                </a:solidFill>
                <a:latin typeface="Avenir"/>
                <a:ea typeface="Avenir"/>
                <a:cs typeface="Avenir"/>
                <a:sym typeface="Avenir"/>
              </a:rPr>
              <a:t>A National Platform</a:t>
            </a:r>
            <a:endParaRPr sz="2400" b="1">
              <a:solidFill>
                <a:schemeClr val="dk1"/>
              </a:solidFill>
              <a:latin typeface="Avenir"/>
              <a:ea typeface="Avenir"/>
              <a:cs typeface="Avenir"/>
              <a:sym typeface="Avenir"/>
            </a:endParaRPr>
          </a:p>
          <a:p>
            <a:pPr>
              <a:lnSpc>
                <a:spcPct val="115000"/>
              </a:lnSpc>
              <a:spcBef>
                <a:spcPts val="1600"/>
              </a:spcBef>
            </a:pPr>
            <a:r>
              <a:rPr lang="en" sz="2400" b="1">
                <a:solidFill>
                  <a:schemeClr val="dk1"/>
                </a:solidFill>
                <a:latin typeface="Avenir"/>
                <a:ea typeface="Avenir"/>
                <a:cs typeface="Avenir"/>
                <a:sym typeface="Avenir"/>
              </a:rPr>
              <a:t>Connected.</a:t>
            </a: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Standalone platform linking museum agents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Ask by theme, period, artist, medium</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Maintains attribution and provenance</a:t>
            </a:r>
            <a:endParaRPr sz="2400">
              <a:solidFill>
                <a:schemeClr val="dk1"/>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8"/>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
        <p:nvSpPr>
          <p:cNvPr id="147" name="Google Shape;147;p28"/>
          <p:cNvSpPr txBox="1"/>
          <p:nvPr/>
        </p:nvSpPr>
        <p:spPr>
          <a:xfrm>
            <a:off x="474633" y="1808767"/>
            <a:ext cx="9313200" cy="3873328"/>
          </a:xfrm>
          <a:prstGeom prst="rect">
            <a:avLst/>
          </a:prstGeom>
          <a:noFill/>
          <a:ln>
            <a:noFill/>
          </a:ln>
        </p:spPr>
        <p:txBody>
          <a:bodyPr spcFirstLastPara="1" wrap="square" lIns="121900" tIns="121900" rIns="121900" bIns="121900" anchor="t" anchorCtr="0">
            <a:spAutoFit/>
          </a:bodyPr>
          <a:lstStyle/>
          <a:p>
            <a:pPr>
              <a:lnSpc>
                <a:spcPct val="115000"/>
              </a:lnSpc>
              <a:spcBef>
                <a:spcPts val="1867"/>
              </a:spcBef>
            </a:pPr>
            <a:r>
              <a:rPr lang="en" sz="2400" b="1">
                <a:solidFill>
                  <a:schemeClr val="dk1"/>
                </a:solidFill>
                <a:latin typeface="Avenir"/>
                <a:ea typeface="Avenir"/>
                <a:cs typeface="Avenir"/>
                <a:sym typeface="Avenir"/>
              </a:rPr>
              <a:t>Why Now?</a:t>
            </a:r>
            <a:endParaRPr sz="2400" b="1">
              <a:solidFill>
                <a:schemeClr val="dk1"/>
              </a:solidFill>
              <a:latin typeface="Avenir"/>
              <a:ea typeface="Avenir"/>
              <a:cs typeface="Avenir"/>
              <a:sym typeface="Avenir"/>
            </a:endParaRPr>
          </a:p>
          <a:p>
            <a:pPr>
              <a:lnSpc>
                <a:spcPct val="115000"/>
              </a:lnSpc>
              <a:spcBef>
                <a:spcPts val="1600"/>
              </a:spcBef>
            </a:pPr>
            <a:r>
              <a:rPr lang="en" sz="2400" b="1">
                <a:solidFill>
                  <a:schemeClr val="dk1"/>
                </a:solidFill>
                <a:latin typeface="Avenir"/>
                <a:ea typeface="Avenir"/>
                <a:cs typeface="Avenir"/>
                <a:sym typeface="Avenir"/>
              </a:rPr>
              <a:t>A Shift in Discovery Behaviour:</a:t>
            </a: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AI is replacing search and SEO</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Museum AI ensures trust, ownership, and provenance</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Institutions retain curatorial authority</a:t>
            </a:r>
            <a:endParaRPr sz="2400">
              <a:solidFill>
                <a:schemeClr val="dk1"/>
              </a:solidFill>
              <a:latin typeface="Avenir"/>
              <a:ea typeface="Avenir"/>
              <a:cs typeface="Avenir"/>
              <a:sym typeface="Aveni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
        <p:nvSpPr>
          <p:cNvPr id="153" name="Google Shape;153;p29"/>
          <p:cNvSpPr txBox="1"/>
          <p:nvPr/>
        </p:nvSpPr>
        <p:spPr>
          <a:xfrm>
            <a:off x="538800" y="740468"/>
            <a:ext cx="10596000" cy="5572254"/>
          </a:xfrm>
          <a:prstGeom prst="rect">
            <a:avLst/>
          </a:prstGeom>
          <a:noFill/>
          <a:ln>
            <a:noFill/>
          </a:ln>
        </p:spPr>
        <p:txBody>
          <a:bodyPr spcFirstLastPara="1" wrap="square" lIns="121900" tIns="121900" rIns="121900" bIns="121900" anchor="t" anchorCtr="0">
            <a:spAutoFit/>
          </a:bodyPr>
          <a:lstStyle/>
          <a:p>
            <a:pPr>
              <a:lnSpc>
                <a:spcPct val="115000"/>
              </a:lnSpc>
              <a:spcBef>
                <a:spcPts val="1867"/>
              </a:spcBef>
            </a:pPr>
            <a:r>
              <a:rPr lang="en" sz="2400" b="1">
                <a:solidFill>
                  <a:schemeClr val="dk1"/>
                </a:solidFill>
                <a:latin typeface="Avenir"/>
                <a:ea typeface="Avenir"/>
                <a:cs typeface="Avenir"/>
                <a:sym typeface="Avenir"/>
              </a:rPr>
              <a:t>Why Not OpenAI?</a:t>
            </a:r>
            <a:endParaRPr sz="2400" b="1">
              <a:solidFill>
                <a:schemeClr val="dk1"/>
              </a:solidFill>
              <a:latin typeface="Avenir"/>
              <a:ea typeface="Avenir"/>
              <a:cs typeface="Avenir"/>
              <a:sym typeface="Avenir"/>
            </a:endParaRPr>
          </a:p>
          <a:p>
            <a:pPr>
              <a:lnSpc>
                <a:spcPct val="115000"/>
              </a:lnSpc>
              <a:spcBef>
                <a:spcPts val="1600"/>
              </a:spcBef>
            </a:pPr>
            <a:r>
              <a:rPr lang="en" sz="2400" b="1">
                <a:solidFill>
                  <a:schemeClr val="dk1"/>
                </a:solidFill>
                <a:latin typeface="Avenir"/>
                <a:ea typeface="Avenir"/>
                <a:cs typeface="Avenir"/>
                <a:sym typeface="Avenir"/>
              </a:rPr>
              <a:t>The Case for Sector Ownership:</a:t>
            </a: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Commercial platforms lack provenance or ethics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Museum AI:</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1219170" lvl="1"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Owns training data + TRUST + cost control</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1219170" lvl="1"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Provides transparent responses + links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1219170" lvl="1"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Accuracy + attribution + provenance + curatorial control</a:t>
            </a:r>
            <a:endParaRPr sz="2400">
              <a:solidFill>
                <a:schemeClr val="dk1"/>
              </a:solidFill>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0"/>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
        <p:nvSpPr>
          <p:cNvPr id="159" name="Google Shape;159;p30"/>
          <p:cNvSpPr txBox="1"/>
          <p:nvPr/>
        </p:nvSpPr>
        <p:spPr>
          <a:xfrm>
            <a:off x="615767" y="1116067"/>
            <a:ext cx="11160800" cy="5557891"/>
          </a:xfrm>
          <a:prstGeom prst="rect">
            <a:avLst/>
          </a:prstGeom>
          <a:noFill/>
          <a:ln>
            <a:noFill/>
          </a:ln>
        </p:spPr>
        <p:txBody>
          <a:bodyPr spcFirstLastPara="1" wrap="square" lIns="121900" tIns="121900" rIns="121900" bIns="121900" anchor="t" anchorCtr="0">
            <a:spAutoFit/>
          </a:bodyPr>
          <a:lstStyle/>
          <a:p>
            <a:pPr>
              <a:lnSpc>
                <a:spcPct val="115000"/>
              </a:lnSpc>
              <a:spcBef>
                <a:spcPts val="1867"/>
              </a:spcBef>
            </a:pPr>
            <a:r>
              <a:rPr lang="en" sz="2400" b="1">
                <a:solidFill>
                  <a:schemeClr val="dk1"/>
                </a:solidFill>
                <a:latin typeface="Avenir"/>
                <a:ea typeface="Avenir"/>
                <a:cs typeface="Avenir"/>
                <a:sym typeface="Avenir"/>
              </a:rPr>
              <a:t>Timeline</a:t>
            </a:r>
            <a:endParaRPr sz="2400" b="1">
              <a:solidFill>
                <a:schemeClr val="dk1"/>
              </a:solidFill>
              <a:latin typeface="Avenir"/>
              <a:ea typeface="Avenir"/>
              <a:cs typeface="Avenir"/>
              <a:sym typeface="Avenir"/>
            </a:endParaRPr>
          </a:p>
          <a:p>
            <a:pPr>
              <a:lnSpc>
                <a:spcPct val="115000"/>
              </a:lnSpc>
              <a:spcBef>
                <a:spcPts val="1600"/>
              </a:spcBef>
            </a:pPr>
            <a:r>
              <a:rPr lang="en" sz="2400" b="1">
                <a:solidFill>
                  <a:schemeClr val="dk1"/>
                </a:solidFill>
                <a:latin typeface="Avenir"/>
                <a:ea typeface="Avenir"/>
                <a:cs typeface="Avenir"/>
                <a:sym typeface="Avenir"/>
              </a:rPr>
              <a:t>Phase 1 - Local AI Assistants</a:t>
            </a: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Embedded on each museum’s site</a:t>
            </a: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Custom interface and tone</a:t>
            </a: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Voice and text support</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a:lnSpc>
                <a:spcPct val="115000"/>
              </a:lnSpc>
              <a:spcBef>
                <a:spcPts val="1600"/>
              </a:spcBef>
            </a:pPr>
            <a:r>
              <a:rPr lang="en" sz="2400" b="1">
                <a:solidFill>
                  <a:schemeClr val="dk1"/>
                </a:solidFill>
                <a:latin typeface="Avenir"/>
                <a:ea typeface="Avenir"/>
                <a:cs typeface="Avenir"/>
                <a:sym typeface="Avenir"/>
              </a:rPr>
              <a:t>Phase 2 - National Platform</a:t>
            </a: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Cross-museum discovery</a:t>
            </a: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Linked content and attribution</a:t>
            </a: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Shared metadata and standards</a:t>
            </a:r>
            <a:endParaRPr sz="2400">
              <a:solidFill>
                <a:schemeClr val="dk1"/>
              </a:solidFill>
              <a:latin typeface="Avenir"/>
              <a:ea typeface="Avenir"/>
              <a:cs typeface="Avenir"/>
              <a:sym typeface="Aveni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1"/>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
        <p:nvSpPr>
          <p:cNvPr id="165" name="Google Shape;165;p31"/>
          <p:cNvSpPr txBox="1"/>
          <p:nvPr/>
        </p:nvSpPr>
        <p:spPr>
          <a:xfrm>
            <a:off x="500300" y="1603534"/>
            <a:ext cx="10198400" cy="3873328"/>
          </a:xfrm>
          <a:prstGeom prst="rect">
            <a:avLst/>
          </a:prstGeom>
          <a:noFill/>
          <a:ln>
            <a:noFill/>
          </a:ln>
        </p:spPr>
        <p:txBody>
          <a:bodyPr spcFirstLastPara="1" wrap="square" lIns="121900" tIns="121900" rIns="121900" bIns="121900" anchor="t" anchorCtr="0">
            <a:spAutoFit/>
          </a:bodyPr>
          <a:lstStyle/>
          <a:p>
            <a:pPr>
              <a:lnSpc>
                <a:spcPct val="115000"/>
              </a:lnSpc>
              <a:spcBef>
                <a:spcPts val="1867"/>
              </a:spcBef>
            </a:pPr>
            <a:endParaRPr sz="2400" b="1">
              <a:solidFill>
                <a:schemeClr val="dk1"/>
              </a:solidFill>
              <a:latin typeface="Avenir"/>
              <a:ea typeface="Avenir"/>
              <a:cs typeface="Avenir"/>
              <a:sym typeface="Avenir"/>
            </a:endParaRPr>
          </a:p>
          <a:p>
            <a:pPr>
              <a:lnSpc>
                <a:spcPct val="115000"/>
              </a:lnSpc>
              <a:spcBef>
                <a:spcPts val="1600"/>
              </a:spcBef>
            </a:pPr>
            <a:r>
              <a:rPr lang="en" sz="2400" b="1">
                <a:solidFill>
                  <a:schemeClr val="dk1"/>
                </a:solidFill>
                <a:latin typeface="Avenir"/>
                <a:ea typeface="Avenir"/>
                <a:cs typeface="Avenir"/>
                <a:sym typeface="Avenir"/>
              </a:rPr>
              <a:t>Pilot Institutions + Collaboration:</a:t>
            </a: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The Hepworth Wakefield (pilot) - applying for funding</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Science Museum Group, V&amp;A, The London Museum </a:t>
            </a:r>
            <a:r>
              <a:rPr lang="en" sz="2400" b="1">
                <a:solidFill>
                  <a:schemeClr val="dk1"/>
                </a:solidFill>
                <a:latin typeface="Avenir"/>
                <a:ea typeface="Avenir"/>
                <a:cs typeface="Avenir"/>
                <a:sym typeface="Avenir"/>
              </a:rPr>
              <a:t>- proposing</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Who wants to partner? </a:t>
            </a:r>
            <a:endParaRPr sz="2400">
              <a:solidFill>
                <a:schemeClr val="dk1"/>
              </a:solidFill>
              <a:latin typeface="Avenir"/>
              <a:ea typeface="Avenir"/>
              <a:cs typeface="Avenir"/>
              <a:sym typeface="Aveni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2"/>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
        <p:nvSpPr>
          <p:cNvPr id="171" name="Google Shape;171;p32"/>
          <p:cNvSpPr txBox="1"/>
          <p:nvPr/>
        </p:nvSpPr>
        <p:spPr>
          <a:xfrm>
            <a:off x="833833" y="1295667"/>
            <a:ext cx="8748800" cy="447913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pPr>
            <a:r>
              <a:rPr lang="en" sz="2400" b="1">
                <a:solidFill>
                  <a:schemeClr val="dk1"/>
                </a:solidFill>
                <a:latin typeface="Avenir"/>
                <a:ea typeface="Avenir"/>
                <a:cs typeface="Avenir"/>
                <a:sym typeface="Avenir"/>
              </a:rPr>
              <a:t>What This Delivers:</a:t>
            </a:r>
            <a:br>
              <a:rPr lang="en" sz="2400" b="1">
                <a:solidFill>
                  <a:schemeClr val="dk1"/>
                </a:solidFill>
                <a:latin typeface="Avenir"/>
                <a:ea typeface="Avenir"/>
                <a:cs typeface="Avenir"/>
                <a:sym typeface="Avenir"/>
              </a:rPr>
            </a:b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One search across UK museums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Boosts visibility for smaller institutions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Real audience insights for national impact</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Museums retain autonomy + identity</a:t>
            </a:r>
            <a:endParaRPr sz="2400">
              <a:solidFill>
                <a:schemeClr val="dk1"/>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3"/>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
        <p:nvSpPr>
          <p:cNvPr id="177" name="Google Shape;177;p33"/>
          <p:cNvSpPr txBox="1"/>
          <p:nvPr/>
        </p:nvSpPr>
        <p:spPr>
          <a:xfrm>
            <a:off x="679900" y="1216601"/>
            <a:ext cx="11019600" cy="4517607"/>
          </a:xfrm>
          <a:prstGeom prst="rect">
            <a:avLst/>
          </a:prstGeom>
          <a:noFill/>
          <a:ln>
            <a:noFill/>
          </a:ln>
        </p:spPr>
        <p:txBody>
          <a:bodyPr spcFirstLastPara="1" wrap="square" lIns="121900" tIns="121900" rIns="121900" bIns="121900" anchor="t" anchorCtr="0">
            <a:spAutoFit/>
          </a:bodyPr>
          <a:lstStyle/>
          <a:p>
            <a:pPr>
              <a:lnSpc>
                <a:spcPct val="115000"/>
              </a:lnSpc>
              <a:spcBef>
                <a:spcPts val="1867"/>
              </a:spcBef>
            </a:pPr>
            <a:r>
              <a:rPr lang="en" sz="2400" b="1">
                <a:solidFill>
                  <a:schemeClr val="dk1"/>
                </a:solidFill>
                <a:latin typeface="Avenir"/>
                <a:ea typeface="Avenir"/>
                <a:cs typeface="Avenir"/>
                <a:sym typeface="Avenir"/>
              </a:rPr>
              <a:t>Transforming Digital Engagement:</a:t>
            </a:r>
            <a:br>
              <a:rPr lang="en" sz="2400" b="1">
                <a:solidFill>
                  <a:schemeClr val="dk1"/>
                </a:solidFill>
                <a:latin typeface="Avenir"/>
                <a:ea typeface="Avenir"/>
                <a:cs typeface="Avenir"/>
                <a:sym typeface="Avenir"/>
              </a:rPr>
            </a:br>
            <a:endParaRPr sz="2400" b="1">
              <a:solidFill>
                <a:schemeClr val="dk1"/>
              </a:solidFill>
              <a:latin typeface="Avenir"/>
              <a:ea typeface="Avenir"/>
              <a:cs typeface="Avenir"/>
              <a:sym typeface="Avenir"/>
            </a:endParaRPr>
          </a:p>
          <a:p>
            <a:pPr marL="609585" indent="-457189">
              <a:lnSpc>
                <a:spcPct val="115000"/>
              </a:lnSpc>
              <a:spcBef>
                <a:spcPts val="1600"/>
              </a:spcBef>
              <a:buClr>
                <a:schemeClr val="dk1"/>
              </a:buClr>
              <a:buSzPts val="1800"/>
              <a:buFont typeface="Avenir"/>
              <a:buChar char="●"/>
            </a:pPr>
            <a:r>
              <a:rPr lang="en" sz="2400">
                <a:solidFill>
                  <a:schemeClr val="dk1"/>
                </a:solidFill>
                <a:latin typeface="Avenir"/>
                <a:ea typeface="Avenir"/>
                <a:cs typeface="Avenir"/>
                <a:sym typeface="Avenir"/>
              </a:rPr>
              <a:t>Static websites → Dynamic AI interfaces</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Siloed catalogues → Interoperable discovery</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Inaccessible archives → Spoken-word search</a:t>
            </a:r>
            <a:br>
              <a:rPr lang="en" sz="2400">
                <a:solidFill>
                  <a:schemeClr val="dk1"/>
                </a:solidFill>
                <a:latin typeface="Avenir"/>
                <a:ea typeface="Avenir"/>
                <a:cs typeface="Avenir"/>
                <a:sym typeface="Avenir"/>
              </a:rPr>
            </a:br>
            <a:endParaRPr sz="2400">
              <a:solidFill>
                <a:schemeClr val="dk1"/>
              </a:solidFill>
              <a:latin typeface="Avenir"/>
              <a:ea typeface="Avenir"/>
              <a:cs typeface="Avenir"/>
              <a:sym typeface="Avenir"/>
            </a:endParaRPr>
          </a:p>
          <a:p>
            <a:pPr marL="609585" indent="-457189">
              <a:lnSpc>
                <a:spcPct val="115000"/>
              </a:lnSpc>
              <a:buClr>
                <a:schemeClr val="dk1"/>
              </a:buClr>
              <a:buSzPts val="1800"/>
              <a:buFont typeface="Avenir"/>
              <a:buChar char="●"/>
            </a:pPr>
            <a:r>
              <a:rPr lang="en" sz="2400">
                <a:solidFill>
                  <a:schemeClr val="dk1"/>
                </a:solidFill>
                <a:latin typeface="Avenir"/>
                <a:ea typeface="Avenir"/>
                <a:cs typeface="Avenir"/>
                <a:sym typeface="Avenir"/>
              </a:rPr>
              <a:t>Institutional isolation, specifically collection → Sector collaboration</a:t>
            </a:r>
            <a:endParaRPr sz="2400">
              <a:solidFill>
                <a:schemeClr val="dk1"/>
              </a:solidFill>
              <a:latin typeface="Avenir"/>
              <a:ea typeface="Avenir"/>
              <a:cs typeface="Avenir"/>
              <a:sym typeface="Aveni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4"/>
          <p:cNvSpPr/>
          <p:nvPr/>
        </p:nvSpPr>
        <p:spPr>
          <a:xfrm>
            <a:off x="0" y="0"/>
            <a:ext cx="12192000" cy="6858000"/>
          </a:xfrm>
          <a:prstGeom prst="rect">
            <a:avLst/>
          </a:prstGeom>
          <a:solidFill>
            <a:srgbClr val="FEFFFB"/>
          </a:solidFill>
          <a:ln w="9525" cap="flat" cmpd="sng">
            <a:solidFill>
              <a:srgbClr val="FEFFFB"/>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183" name="Google Shape;183;p34"/>
          <p:cNvPicPr preferRelativeResize="0"/>
          <p:nvPr/>
        </p:nvPicPr>
        <p:blipFill>
          <a:blip r:embed="rId3">
            <a:alphaModFix/>
          </a:blip>
          <a:stretch>
            <a:fillRect/>
          </a:stretch>
        </p:blipFill>
        <p:spPr>
          <a:xfrm>
            <a:off x="2540000" y="0"/>
            <a:ext cx="6858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667000"/>
            <a:ext cx="12192000" cy="12192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stretch>
              <a:fillRect/>
            </a:stretch>
          </a:blipFill>
        </p:spPr>
        <p:txBody>
          <a:bodyPr/>
          <a:lstStyle/>
          <a:p>
            <a:endParaRPr lang="en-GB" sz="1200"/>
          </a:p>
        </p:txBody>
      </p:sp>
      <p:sp>
        <p:nvSpPr>
          <p:cNvPr id="3" name="Freeform 3"/>
          <p:cNvSpPr/>
          <p:nvPr/>
        </p:nvSpPr>
        <p:spPr>
          <a:xfrm>
            <a:off x="10927864" y="5339999"/>
            <a:ext cx="1012525" cy="1007463"/>
          </a:xfrm>
          <a:custGeom>
            <a:avLst/>
            <a:gdLst/>
            <a:ahLst/>
            <a:cxnLst/>
            <a:rect l="l" t="t" r="r" b="b"/>
            <a:pathLst>
              <a:path w="1518788" h="1511194">
                <a:moveTo>
                  <a:pt x="0" y="0"/>
                </a:moveTo>
                <a:lnTo>
                  <a:pt x="1518788" y="0"/>
                </a:lnTo>
                <a:lnTo>
                  <a:pt x="1518788" y="1511194"/>
                </a:lnTo>
                <a:lnTo>
                  <a:pt x="0" y="1511194"/>
                </a:lnTo>
                <a:lnTo>
                  <a:pt x="0" y="0"/>
                </a:lnTo>
                <a:close/>
              </a:path>
            </a:pathLst>
          </a:custGeom>
          <a:blipFill>
            <a:blip r:embed="rId3"/>
            <a:stretch>
              <a:fillRect/>
            </a:stretch>
          </a:blipFill>
        </p:spPr>
        <p:txBody>
          <a:bodyPr/>
          <a:lstStyle/>
          <a:p>
            <a:endParaRPr lang="en-GB" sz="1200"/>
          </a:p>
        </p:txBody>
      </p:sp>
      <p:sp>
        <p:nvSpPr>
          <p:cNvPr id="4" name="Freeform 4"/>
          <p:cNvSpPr/>
          <p:nvPr/>
        </p:nvSpPr>
        <p:spPr>
          <a:xfrm>
            <a:off x="9585362" y="5349614"/>
            <a:ext cx="1149107" cy="988232"/>
          </a:xfrm>
          <a:custGeom>
            <a:avLst/>
            <a:gdLst/>
            <a:ahLst/>
            <a:cxnLst/>
            <a:rect l="l" t="t" r="r" b="b"/>
            <a:pathLst>
              <a:path w="1723661" h="1482348">
                <a:moveTo>
                  <a:pt x="0" y="0"/>
                </a:moveTo>
                <a:lnTo>
                  <a:pt x="1723661" y="0"/>
                </a:lnTo>
                <a:lnTo>
                  <a:pt x="1723661" y="1482348"/>
                </a:lnTo>
                <a:lnTo>
                  <a:pt x="0" y="1482348"/>
                </a:lnTo>
                <a:lnTo>
                  <a:pt x="0" y="0"/>
                </a:lnTo>
                <a:close/>
              </a:path>
            </a:pathLst>
          </a:custGeom>
          <a:blipFill>
            <a:blip r:embed="rId4"/>
            <a:stretch>
              <a:fillRect/>
            </a:stretch>
          </a:blipFill>
        </p:spPr>
        <p:txBody>
          <a:bodyPr/>
          <a:lstStyle/>
          <a:p>
            <a:endParaRPr lang="en-GB" sz="1200"/>
          </a:p>
        </p:txBody>
      </p:sp>
      <p:sp>
        <p:nvSpPr>
          <p:cNvPr id="5" name="Freeform 5"/>
          <p:cNvSpPr/>
          <p:nvPr/>
        </p:nvSpPr>
        <p:spPr>
          <a:xfrm>
            <a:off x="7000173" y="5708947"/>
            <a:ext cx="2394689" cy="607653"/>
          </a:xfrm>
          <a:custGeom>
            <a:avLst/>
            <a:gdLst/>
            <a:ahLst/>
            <a:cxnLst/>
            <a:rect l="l" t="t" r="r" b="b"/>
            <a:pathLst>
              <a:path w="3592034" h="911479">
                <a:moveTo>
                  <a:pt x="0" y="0"/>
                </a:moveTo>
                <a:lnTo>
                  <a:pt x="3592033" y="0"/>
                </a:lnTo>
                <a:lnTo>
                  <a:pt x="3592033" y="911478"/>
                </a:lnTo>
                <a:lnTo>
                  <a:pt x="0" y="911478"/>
                </a:lnTo>
                <a:lnTo>
                  <a:pt x="0" y="0"/>
                </a:lnTo>
                <a:close/>
              </a:path>
            </a:pathLst>
          </a:custGeom>
          <a:blipFill>
            <a:blip r:embed="rId5"/>
            <a:stretch>
              <a:fillRect/>
            </a:stretch>
          </a:blipFill>
        </p:spPr>
        <p:txBody>
          <a:bodyPr/>
          <a:lstStyle/>
          <a:p>
            <a:endParaRPr lang="en-GB" sz="1200"/>
          </a:p>
        </p:txBody>
      </p:sp>
      <p:sp>
        <p:nvSpPr>
          <p:cNvPr id="6" name="TextBox 6"/>
          <p:cNvSpPr txBox="1"/>
          <p:nvPr/>
        </p:nvSpPr>
        <p:spPr>
          <a:xfrm>
            <a:off x="685800" y="679450"/>
            <a:ext cx="8683058" cy="2821285"/>
          </a:xfrm>
          <a:prstGeom prst="rect">
            <a:avLst/>
          </a:prstGeom>
        </p:spPr>
        <p:txBody>
          <a:bodyPr lIns="0" tIns="0" rIns="0" bIns="0" rtlCol="0" anchor="t">
            <a:spAutoFit/>
          </a:bodyPr>
          <a:lstStyle/>
          <a:p>
            <a:pPr>
              <a:lnSpc>
                <a:spcPts val="11001"/>
              </a:lnSpc>
            </a:pPr>
            <a:r>
              <a:rPr lang="en-US" sz="10001" b="1" spc="-100">
                <a:solidFill>
                  <a:srgbClr val="FCFFFF"/>
                </a:solidFill>
                <a:latin typeface="Telegraf Heavy"/>
                <a:ea typeface="Telegraf Heavy"/>
                <a:cs typeface="Telegraf Heavy"/>
                <a:sym typeface="Telegraf Heavy"/>
              </a:rPr>
              <a:t>AI Reference</a:t>
            </a:r>
          </a:p>
          <a:p>
            <a:pPr>
              <a:lnSpc>
                <a:spcPts val="11001"/>
              </a:lnSpc>
            </a:pPr>
            <a:r>
              <a:rPr lang="en-US" sz="10001" b="1" spc="-100">
                <a:solidFill>
                  <a:srgbClr val="FCFFFF"/>
                </a:solidFill>
                <a:latin typeface="Telegraf Heavy"/>
                <a:ea typeface="Telegraf Heavy"/>
                <a:cs typeface="Telegraf Heavy"/>
                <a:sym typeface="Telegraf Heavy"/>
              </a:rPr>
              <a:t>Group</a:t>
            </a:r>
          </a:p>
        </p:txBody>
      </p:sp>
      <p:sp>
        <p:nvSpPr>
          <p:cNvPr id="7" name="TextBox 7"/>
          <p:cNvSpPr txBox="1"/>
          <p:nvPr/>
        </p:nvSpPr>
        <p:spPr>
          <a:xfrm rot="5400000">
            <a:off x="10190467" y="4850123"/>
            <a:ext cx="2409217" cy="234936"/>
          </a:xfrm>
          <a:prstGeom prst="rect">
            <a:avLst/>
          </a:prstGeom>
        </p:spPr>
        <p:txBody>
          <a:bodyPr lIns="0" tIns="0" rIns="0" bIns="0" rtlCol="0" anchor="t">
            <a:spAutoFit/>
          </a:bodyPr>
          <a:lstStyle/>
          <a:p>
            <a:pPr algn="r">
              <a:lnSpc>
                <a:spcPts val="1999"/>
              </a:lnSpc>
            </a:pPr>
            <a:endParaRPr sz="1200"/>
          </a:p>
        </p:txBody>
      </p:sp>
      <p:sp>
        <p:nvSpPr>
          <p:cNvPr id="8" name="TextBox 8"/>
          <p:cNvSpPr txBox="1"/>
          <p:nvPr/>
        </p:nvSpPr>
        <p:spPr>
          <a:xfrm>
            <a:off x="685800" y="5853346"/>
            <a:ext cx="5638202" cy="294953"/>
          </a:xfrm>
          <a:prstGeom prst="rect">
            <a:avLst/>
          </a:prstGeom>
        </p:spPr>
        <p:txBody>
          <a:bodyPr lIns="0" tIns="0" rIns="0" bIns="0" rtlCol="0" anchor="t">
            <a:spAutoFit/>
          </a:bodyPr>
          <a:lstStyle/>
          <a:p>
            <a:pPr>
              <a:lnSpc>
                <a:spcPts val="2317"/>
              </a:lnSpc>
            </a:pPr>
            <a:r>
              <a:rPr lang="en-US" sz="2107" spc="63">
                <a:solidFill>
                  <a:srgbClr val="FCFFFF"/>
                </a:solidFill>
                <a:latin typeface="Telegraf"/>
                <a:ea typeface="Telegraf"/>
                <a:cs typeface="Telegraf"/>
                <a:sym typeface="Telegraf"/>
              </a:rPr>
              <a:t>December 2024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5"/>
          <p:cNvSpPr txBox="1"/>
          <p:nvPr/>
        </p:nvSpPr>
        <p:spPr>
          <a:xfrm>
            <a:off x="6662567" y="2569600"/>
            <a:ext cx="5319200" cy="219036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3333" b="1">
                <a:solidFill>
                  <a:schemeClr val="dk1"/>
                </a:solidFill>
                <a:latin typeface="Avenir"/>
                <a:ea typeface="Avenir"/>
                <a:cs typeface="Avenir"/>
                <a:sym typeface="Avenir"/>
              </a:rPr>
              <a:t>Museum AI</a:t>
            </a:r>
            <a:br>
              <a:rPr lang="en" sz="3333" b="1">
                <a:solidFill>
                  <a:schemeClr val="dk1"/>
                </a:solidFill>
                <a:latin typeface="Avenir"/>
                <a:ea typeface="Avenir"/>
                <a:cs typeface="Avenir"/>
                <a:sym typeface="Avenir"/>
              </a:rPr>
            </a:br>
            <a:r>
              <a:rPr lang="en" sz="2667" b="1">
                <a:solidFill>
                  <a:srgbClr val="434343"/>
                </a:solidFill>
                <a:latin typeface="Avenir"/>
                <a:ea typeface="Avenir"/>
                <a:cs typeface="Avenir"/>
                <a:sym typeface="Avenir"/>
              </a:rPr>
              <a:t>Unlocking Collections</a:t>
            </a:r>
            <a:br>
              <a:rPr lang="en" sz="2667" b="1">
                <a:solidFill>
                  <a:srgbClr val="434343"/>
                </a:solidFill>
                <a:latin typeface="Avenir"/>
                <a:ea typeface="Avenir"/>
                <a:cs typeface="Avenir"/>
                <a:sym typeface="Avenir"/>
              </a:rPr>
            </a:br>
            <a:r>
              <a:rPr lang="en" sz="2667" b="1">
                <a:solidFill>
                  <a:srgbClr val="434343"/>
                </a:solidFill>
                <a:latin typeface="Avenir"/>
                <a:ea typeface="Avenir"/>
                <a:cs typeface="Avenir"/>
                <a:sym typeface="Avenir"/>
              </a:rPr>
              <a:t>National Cultural Infrastructure</a:t>
            </a:r>
            <a:r>
              <a:rPr lang="en" sz="2667">
                <a:solidFill>
                  <a:schemeClr val="dk1"/>
                </a:solidFill>
                <a:latin typeface="Avenir"/>
                <a:ea typeface="Avenir"/>
                <a:cs typeface="Avenir"/>
                <a:sym typeface="Avenir"/>
              </a:rPr>
              <a:t> </a:t>
            </a:r>
            <a:endParaRPr sz="2667" b="1">
              <a:solidFill>
                <a:schemeClr val="dk1"/>
              </a:solidFill>
              <a:latin typeface="Avenir"/>
              <a:ea typeface="Avenir"/>
              <a:cs typeface="Avenir"/>
              <a:sym typeface="Avenir"/>
            </a:endParaRPr>
          </a:p>
        </p:txBody>
      </p:sp>
      <p:pic>
        <p:nvPicPr>
          <p:cNvPr id="189" name="Google Shape;189;p35"/>
          <p:cNvPicPr preferRelativeResize="0"/>
          <p:nvPr/>
        </p:nvPicPr>
        <p:blipFill rotWithShape="1">
          <a:blip r:embed="rId3">
            <a:alphaModFix/>
          </a:blip>
          <a:srcRect l="9950"/>
          <a:stretch/>
        </p:blipFill>
        <p:spPr>
          <a:xfrm>
            <a:off x="1" y="1084036"/>
            <a:ext cx="6334665" cy="4689933"/>
          </a:xfrm>
          <a:prstGeom prst="rect">
            <a:avLst/>
          </a:prstGeom>
          <a:noFill/>
          <a:ln>
            <a:noFill/>
          </a:ln>
        </p:spPr>
      </p:pic>
      <p:sp>
        <p:nvSpPr>
          <p:cNvPr id="190" name="Google Shape;190;p35"/>
          <p:cNvSpPr txBox="1"/>
          <p:nvPr/>
        </p:nvSpPr>
        <p:spPr>
          <a:xfrm>
            <a:off x="6762367" y="5343167"/>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pic>
        <p:nvPicPr>
          <p:cNvPr id="191" name="Google Shape;191;p35"/>
          <p:cNvPicPr preferRelativeResize="0"/>
          <p:nvPr/>
        </p:nvPicPr>
        <p:blipFill>
          <a:blip r:embed="rId4">
            <a:alphaModFix/>
          </a:blip>
          <a:stretch>
            <a:fillRect/>
          </a:stretch>
        </p:blipFill>
        <p:spPr>
          <a:xfrm>
            <a:off x="9050404" y="4963510"/>
            <a:ext cx="1599433" cy="119956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6"/>
          <p:cNvSpPr txBox="1"/>
          <p:nvPr/>
        </p:nvSpPr>
        <p:spPr>
          <a:xfrm>
            <a:off x="575967" y="2859534"/>
            <a:ext cx="9220400" cy="3015913"/>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3333" b="1">
                <a:solidFill>
                  <a:schemeClr val="dk1"/>
                </a:solidFill>
                <a:latin typeface="Avenir"/>
                <a:ea typeface="Avenir"/>
                <a:cs typeface="Avenir"/>
                <a:sym typeface="Avenir"/>
              </a:rPr>
              <a:t>Jesse James Agency </a:t>
            </a:r>
            <a:br>
              <a:rPr lang="en" sz="3333" b="1">
                <a:solidFill>
                  <a:schemeClr val="dk1"/>
                </a:solidFill>
                <a:latin typeface="Avenir"/>
                <a:ea typeface="Avenir"/>
                <a:cs typeface="Avenir"/>
                <a:sym typeface="Avenir"/>
              </a:rPr>
            </a:br>
            <a:r>
              <a:rPr lang="en" sz="3333" b="1">
                <a:solidFill>
                  <a:schemeClr val="dk1"/>
                </a:solidFill>
                <a:latin typeface="Avenir"/>
                <a:ea typeface="Avenir"/>
                <a:cs typeface="Avenir"/>
                <a:sym typeface="Avenir"/>
              </a:rPr>
              <a:t>Creative Director &amp; Founder</a:t>
            </a:r>
            <a:br>
              <a:rPr lang="en" sz="3333" b="1">
                <a:solidFill>
                  <a:schemeClr val="dk1"/>
                </a:solidFill>
                <a:latin typeface="Avenir"/>
                <a:ea typeface="Avenir"/>
                <a:cs typeface="Avenir"/>
                <a:sym typeface="Avenir"/>
              </a:rPr>
            </a:br>
            <a:br>
              <a:rPr lang="en" sz="3333" b="1">
                <a:solidFill>
                  <a:schemeClr val="dk1"/>
                </a:solidFill>
                <a:latin typeface="Avenir"/>
                <a:ea typeface="Avenir"/>
                <a:cs typeface="Avenir"/>
                <a:sym typeface="Avenir"/>
              </a:rPr>
            </a:br>
            <a:r>
              <a:rPr lang="en" sz="3333" b="1">
                <a:solidFill>
                  <a:schemeClr val="dk1"/>
                </a:solidFill>
                <a:uFill>
                  <a:noFill/>
                </a:uFill>
                <a:latin typeface="Avenir"/>
                <a:ea typeface="Avenir"/>
                <a:cs typeface="Avenir"/>
                <a:sym typeface="Avenir"/>
                <a:hlinkClick r:id="rId3">
                  <a:extLst>
                    <a:ext uri="{A12FA001-AC4F-418D-AE19-62706E023703}">
                      <ahyp:hlinkClr xmlns:ahyp="http://schemas.microsoft.com/office/drawing/2018/hyperlinkcolor" val="tx"/>
                    </a:ext>
                  </a:extLst>
                </a:hlinkClick>
              </a:rPr>
              <a:t>jesse@jessejamesagency.com</a:t>
            </a:r>
            <a:endParaRPr sz="3333" b="1">
              <a:solidFill>
                <a:schemeClr val="dk1"/>
              </a:solidFill>
              <a:latin typeface="Avenir"/>
              <a:ea typeface="Avenir"/>
              <a:cs typeface="Avenir"/>
              <a:sym typeface="Avenir"/>
            </a:endParaRPr>
          </a:p>
        </p:txBody>
      </p:sp>
      <p:sp>
        <p:nvSpPr>
          <p:cNvPr id="197" name="Google Shape;197;p36"/>
          <p:cNvSpPr txBox="1"/>
          <p:nvPr/>
        </p:nvSpPr>
        <p:spPr>
          <a:xfrm>
            <a:off x="10238800" y="120334"/>
            <a:ext cx="2814000" cy="868915"/>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200">
                <a:solidFill>
                  <a:schemeClr val="dk1"/>
                </a:solidFill>
                <a:latin typeface="Roboto"/>
                <a:ea typeface="Roboto"/>
                <a:cs typeface="Roboto"/>
                <a:sym typeface="Roboto"/>
              </a:rPr>
              <a:t>JESSE JAMES AGENCY</a:t>
            </a:r>
            <a:endParaRPr sz="1200">
              <a:solidFill>
                <a:schemeClr val="dk1"/>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2E7C5-2816-8D72-AB7C-A652A271A0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05BD7A-CB0A-ADE5-9BCB-098149E75A3E}"/>
              </a:ext>
            </a:extLst>
          </p:cNvPr>
          <p:cNvSpPr>
            <a:spLocks noGrp="1"/>
          </p:cNvSpPr>
          <p:nvPr>
            <p:ph type="title"/>
          </p:nvPr>
        </p:nvSpPr>
        <p:spPr>
          <a:xfrm>
            <a:off x="7159660" y="3651251"/>
            <a:ext cx="10515600" cy="491733"/>
          </a:xfrm>
        </p:spPr>
        <p:txBody>
          <a:bodyPr/>
          <a:lstStyle/>
          <a:p>
            <a:r>
              <a:rPr lang="en-US" dirty="0"/>
              <a:t>Q&amp;A </a:t>
            </a:r>
          </a:p>
        </p:txBody>
      </p:sp>
    </p:spTree>
    <p:extLst>
      <p:ext uri="{BB962C8B-B14F-4D97-AF65-F5344CB8AC3E}">
        <p14:creationId xmlns:p14="http://schemas.microsoft.com/office/powerpoint/2010/main" val="3606088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644461">
            <a:off x="10255885" y="-667888"/>
            <a:ext cx="2500631" cy="2707377"/>
          </a:xfrm>
          <a:custGeom>
            <a:avLst/>
            <a:gdLst/>
            <a:ahLst/>
            <a:cxnLst/>
            <a:rect l="l" t="t" r="r" b="b"/>
            <a:pathLst>
              <a:path w="3750947" h="4061065">
                <a:moveTo>
                  <a:pt x="0" y="0"/>
                </a:moveTo>
                <a:lnTo>
                  <a:pt x="3750948" y="0"/>
                </a:lnTo>
                <a:lnTo>
                  <a:pt x="3750948" y="4061064"/>
                </a:lnTo>
                <a:lnTo>
                  <a:pt x="0" y="40610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3" name="Freeform 3"/>
          <p:cNvSpPr/>
          <p:nvPr/>
        </p:nvSpPr>
        <p:spPr>
          <a:xfrm>
            <a:off x="692150" y="1915920"/>
            <a:ext cx="4011993" cy="27432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4"/>
            <a:stretch>
              <a:fillRect/>
            </a:stretch>
          </a:blipFill>
        </p:spPr>
        <p:txBody>
          <a:bodyPr/>
          <a:lstStyle/>
          <a:p>
            <a:endParaRPr lang="en-GB" sz="1200"/>
          </a:p>
        </p:txBody>
      </p:sp>
      <p:sp>
        <p:nvSpPr>
          <p:cNvPr id="4" name="TextBox 4"/>
          <p:cNvSpPr txBox="1"/>
          <p:nvPr/>
        </p:nvSpPr>
        <p:spPr>
          <a:xfrm>
            <a:off x="4863156" y="1808910"/>
            <a:ext cx="6859493" cy="705321"/>
          </a:xfrm>
          <a:prstGeom prst="rect">
            <a:avLst/>
          </a:prstGeom>
        </p:spPr>
        <p:txBody>
          <a:bodyPr lIns="0" tIns="0" rIns="0" bIns="0" rtlCol="0" anchor="t">
            <a:spAutoFit/>
          </a:bodyPr>
          <a:lstStyle/>
          <a:p>
            <a:pPr>
              <a:lnSpc>
                <a:spcPts val="5500"/>
              </a:lnSpc>
            </a:pPr>
            <a:r>
              <a:rPr lang="en-US" sz="5000" b="1" spc="150">
                <a:solidFill>
                  <a:srgbClr val="2077BE"/>
                </a:solidFill>
                <a:latin typeface="Telegraf Bold"/>
                <a:ea typeface="Telegraf Bold"/>
                <a:cs typeface="Telegraf Bold"/>
                <a:sym typeface="Telegraf Bold"/>
              </a:rPr>
              <a:t>AI Reference Group</a:t>
            </a:r>
          </a:p>
        </p:txBody>
      </p:sp>
      <p:sp>
        <p:nvSpPr>
          <p:cNvPr id="5" name="TextBox 5"/>
          <p:cNvSpPr txBox="1"/>
          <p:nvPr/>
        </p:nvSpPr>
        <p:spPr>
          <a:xfrm>
            <a:off x="4863156" y="2741875"/>
            <a:ext cx="6859493" cy="2212722"/>
          </a:xfrm>
          <a:prstGeom prst="rect">
            <a:avLst/>
          </a:prstGeom>
        </p:spPr>
        <p:txBody>
          <a:bodyPr lIns="0" tIns="0" rIns="0" bIns="0" rtlCol="0" anchor="t">
            <a:spAutoFit/>
          </a:bodyPr>
          <a:lstStyle/>
          <a:p>
            <a:pPr algn="just">
              <a:lnSpc>
                <a:spcPts val="2499"/>
              </a:lnSpc>
            </a:pPr>
            <a:endParaRPr sz="1200"/>
          </a:p>
          <a:p>
            <a:pPr marL="359851" lvl="1" indent="-179926" algn="just">
              <a:lnSpc>
                <a:spcPts val="2499"/>
              </a:lnSpc>
              <a:buFont typeface="Arial"/>
              <a:buChar char="•"/>
            </a:pPr>
            <a:r>
              <a:rPr lang="en-US" sz="1666">
                <a:solidFill>
                  <a:srgbClr val="222222"/>
                </a:solidFill>
                <a:latin typeface="Telegraf"/>
                <a:ea typeface="Telegraf"/>
                <a:cs typeface="Telegraf"/>
                <a:sym typeface="Telegraf"/>
              </a:rPr>
              <a:t>Act as a community of practice</a:t>
            </a:r>
          </a:p>
          <a:p>
            <a:pPr marL="359851" lvl="1" indent="-179926" algn="just">
              <a:lnSpc>
                <a:spcPts val="2499"/>
              </a:lnSpc>
              <a:buFont typeface="Arial"/>
              <a:buChar char="•"/>
            </a:pPr>
            <a:r>
              <a:rPr lang="en-US" sz="1666">
                <a:solidFill>
                  <a:srgbClr val="222222"/>
                </a:solidFill>
                <a:latin typeface="Telegraf"/>
                <a:ea typeface="Telegraf"/>
                <a:cs typeface="Telegraf"/>
                <a:sym typeface="Telegraf"/>
              </a:rPr>
              <a:t>A hierarchy free space</a:t>
            </a:r>
          </a:p>
          <a:p>
            <a:pPr marL="359851" lvl="1" indent="-179926" algn="just">
              <a:lnSpc>
                <a:spcPts val="2499"/>
              </a:lnSpc>
              <a:buFont typeface="Arial"/>
              <a:buChar char="•"/>
            </a:pPr>
            <a:r>
              <a:rPr lang="en-US" sz="1666">
                <a:solidFill>
                  <a:srgbClr val="222222"/>
                </a:solidFill>
                <a:latin typeface="Telegraf"/>
                <a:ea typeface="Telegraf"/>
                <a:cs typeface="Telegraf"/>
                <a:sym typeface="Telegraf"/>
              </a:rPr>
              <a:t>Sense check approach to AI at ACE</a:t>
            </a:r>
          </a:p>
          <a:p>
            <a:pPr marL="359851" lvl="1" indent="-179926" algn="just">
              <a:lnSpc>
                <a:spcPts val="2499"/>
              </a:lnSpc>
              <a:buFont typeface="Arial"/>
              <a:buChar char="•"/>
            </a:pPr>
            <a:r>
              <a:rPr lang="en-US" sz="1666">
                <a:solidFill>
                  <a:srgbClr val="222222"/>
                </a:solidFill>
                <a:latin typeface="Telegraf"/>
                <a:ea typeface="Telegraf"/>
                <a:cs typeface="Telegraf"/>
                <a:sym typeface="Telegraf"/>
              </a:rPr>
              <a:t>Bring emerging Q’s and challenges to the group for discussion</a:t>
            </a:r>
          </a:p>
          <a:p>
            <a:pPr marL="359851" lvl="1" indent="-179926" algn="just">
              <a:lnSpc>
                <a:spcPts val="2499"/>
              </a:lnSpc>
              <a:buFont typeface="Arial"/>
              <a:buChar char="•"/>
            </a:pPr>
            <a:r>
              <a:rPr lang="en-US" sz="1666">
                <a:solidFill>
                  <a:srgbClr val="222222"/>
                </a:solidFill>
                <a:latin typeface="Telegraf"/>
                <a:ea typeface="Telegraf"/>
                <a:cs typeface="Telegraf"/>
                <a:sym typeface="Telegraf"/>
              </a:rPr>
              <a:t>Be a critical and curious space to exchange ideas</a:t>
            </a:r>
          </a:p>
          <a:p>
            <a:pPr algn="just">
              <a:lnSpc>
                <a:spcPts val="2500"/>
              </a:lnSpc>
            </a:pPr>
            <a:endParaRPr lang="en-US" sz="1666">
              <a:solidFill>
                <a:srgbClr val="222222"/>
              </a:solidFill>
              <a:latin typeface="Telegraf"/>
              <a:ea typeface="Telegraf"/>
              <a:cs typeface="Telegraf"/>
              <a:sym typeface="Telegraf"/>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81519" y="-2044667"/>
            <a:ext cx="12192000" cy="12192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stretch>
              <a:fillRect/>
            </a:stretch>
          </a:blipFill>
        </p:spPr>
        <p:txBody>
          <a:bodyPr/>
          <a:lstStyle/>
          <a:p>
            <a:endParaRPr lang="en-GB" sz="1200"/>
          </a:p>
        </p:txBody>
      </p:sp>
      <p:grpSp>
        <p:nvGrpSpPr>
          <p:cNvPr id="3" name="Group 3"/>
          <p:cNvGrpSpPr/>
          <p:nvPr/>
        </p:nvGrpSpPr>
        <p:grpSpPr>
          <a:xfrm>
            <a:off x="7085045" y="1097639"/>
            <a:ext cx="1234144" cy="1176501"/>
            <a:chOff x="0" y="0"/>
            <a:chExt cx="8960982" cy="8542439"/>
          </a:xfrm>
        </p:grpSpPr>
        <p:sp>
          <p:nvSpPr>
            <p:cNvPr id="4" name="Freeform 4"/>
            <p:cNvSpPr/>
            <p:nvPr/>
          </p:nvSpPr>
          <p:spPr>
            <a:xfrm>
              <a:off x="0" y="0"/>
              <a:ext cx="8960982" cy="8542439"/>
            </a:xfrm>
            <a:custGeom>
              <a:avLst/>
              <a:gdLst/>
              <a:ahLst/>
              <a:cxnLst/>
              <a:rect l="l" t="t" r="r" b="b"/>
              <a:pathLst>
                <a:path w="8960982" h="8542439">
                  <a:moveTo>
                    <a:pt x="0" y="0"/>
                  </a:moveTo>
                  <a:lnTo>
                    <a:pt x="0" y="8542439"/>
                  </a:lnTo>
                  <a:lnTo>
                    <a:pt x="8960982" y="8542439"/>
                  </a:lnTo>
                  <a:lnTo>
                    <a:pt x="8960982" y="0"/>
                  </a:lnTo>
                  <a:lnTo>
                    <a:pt x="0" y="0"/>
                  </a:lnTo>
                  <a:close/>
                  <a:moveTo>
                    <a:pt x="8900022" y="8481479"/>
                  </a:moveTo>
                  <a:lnTo>
                    <a:pt x="59690" y="8481479"/>
                  </a:lnTo>
                  <a:lnTo>
                    <a:pt x="59690" y="59690"/>
                  </a:lnTo>
                  <a:lnTo>
                    <a:pt x="8900022" y="59690"/>
                  </a:lnTo>
                  <a:lnTo>
                    <a:pt x="8900022" y="8481479"/>
                  </a:lnTo>
                  <a:close/>
                </a:path>
              </a:pathLst>
            </a:custGeom>
            <a:solidFill>
              <a:srgbClr val="222222"/>
            </a:solidFill>
          </p:spPr>
          <p:txBody>
            <a:bodyPr/>
            <a:lstStyle/>
            <a:p>
              <a:endParaRPr lang="en-GB" sz="1200"/>
            </a:p>
          </p:txBody>
        </p:sp>
      </p:grpSp>
      <p:grpSp>
        <p:nvGrpSpPr>
          <p:cNvPr id="5" name="Group 5"/>
          <p:cNvGrpSpPr/>
          <p:nvPr/>
        </p:nvGrpSpPr>
        <p:grpSpPr>
          <a:xfrm>
            <a:off x="7069541" y="2666132"/>
            <a:ext cx="1234144" cy="1076369"/>
            <a:chOff x="0" y="0"/>
            <a:chExt cx="8960982" cy="7815395"/>
          </a:xfrm>
        </p:grpSpPr>
        <p:sp>
          <p:nvSpPr>
            <p:cNvPr id="6" name="Freeform 6"/>
            <p:cNvSpPr/>
            <p:nvPr/>
          </p:nvSpPr>
          <p:spPr>
            <a:xfrm>
              <a:off x="0" y="0"/>
              <a:ext cx="8960982" cy="7815395"/>
            </a:xfrm>
            <a:custGeom>
              <a:avLst/>
              <a:gdLst/>
              <a:ahLst/>
              <a:cxnLst/>
              <a:rect l="l" t="t" r="r" b="b"/>
              <a:pathLst>
                <a:path w="8960982" h="7815395">
                  <a:moveTo>
                    <a:pt x="0" y="0"/>
                  </a:moveTo>
                  <a:lnTo>
                    <a:pt x="0" y="7815395"/>
                  </a:lnTo>
                  <a:lnTo>
                    <a:pt x="8960982" y="7815395"/>
                  </a:lnTo>
                  <a:lnTo>
                    <a:pt x="8960982" y="0"/>
                  </a:lnTo>
                  <a:lnTo>
                    <a:pt x="0" y="0"/>
                  </a:lnTo>
                  <a:close/>
                  <a:moveTo>
                    <a:pt x="8900022" y="7754434"/>
                  </a:moveTo>
                  <a:lnTo>
                    <a:pt x="59690" y="7754434"/>
                  </a:lnTo>
                  <a:lnTo>
                    <a:pt x="59690" y="59690"/>
                  </a:lnTo>
                  <a:lnTo>
                    <a:pt x="8900022" y="59690"/>
                  </a:lnTo>
                  <a:lnTo>
                    <a:pt x="8900022" y="7754434"/>
                  </a:lnTo>
                  <a:close/>
                </a:path>
              </a:pathLst>
            </a:custGeom>
            <a:solidFill>
              <a:srgbClr val="222222"/>
            </a:solidFill>
          </p:spPr>
          <p:txBody>
            <a:bodyPr/>
            <a:lstStyle/>
            <a:p>
              <a:endParaRPr lang="en-GB" sz="1200"/>
            </a:p>
          </p:txBody>
        </p:sp>
      </p:grpSp>
      <p:sp>
        <p:nvSpPr>
          <p:cNvPr id="7" name="TextBox 7"/>
          <p:cNvSpPr txBox="1"/>
          <p:nvPr/>
        </p:nvSpPr>
        <p:spPr>
          <a:xfrm>
            <a:off x="8614236" y="2593975"/>
            <a:ext cx="2891965" cy="1250983"/>
          </a:xfrm>
          <a:prstGeom prst="rect">
            <a:avLst/>
          </a:prstGeom>
        </p:spPr>
        <p:txBody>
          <a:bodyPr lIns="0" tIns="0" rIns="0" bIns="0" rtlCol="0" anchor="t">
            <a:spAutoFit/>
          </a:bodyPr>
          <a:lstStyle/>
          <a:p>
            <a:pPr>
              <a:lnSpc>
                <a:spcPts val="2499"/>
              </a:lnSpc>
            </a:pPr>
            <a:r>
              <a:rPr lang="en-US" sz="1666" b="1">
                <a:solidFill>
                  <a:srgbClr val="222222"/>
                </a:solidFill>
                <a:latin typeface="Telegraf Bold"/>
                <a:ea typeface="Telegraf Bold"/>
                <a:cs typeface="Telegraf Bold"/>
                <a:sym typeface="Telegraf Bold"/>
              </a:rPr>
              <a:t>Sense checking:</a:t>
            </a:r>
          </a:p>
          <a:p>
            <a:pPr>
              <a:lnSpc>
                <a:spcPts val="2500"/>
              </a:lnSpc>
              <a:spcBef>
                <a:spcPct val="0"/>
              </a:spcBef>
            </a:pPr>
            <a:r>
              <a:rPr lang="en-US" sz="1667">
                <a:solidFill>
                  <a:srgbClr val="222222"/>
                </a:solidFill>
                <a:latin typeface="Telegraf"/>
                <a:ea typeface="Telegraf"/>
                <a:cs typeface="Telegraf"/>
                <a:sym typeface="Telegraf"/>
              </a:rPr>
              <a:t>Staff guidance, public position statement updates. What resources do you need?</a:t>
            </a:r>
          </a:p>
        </p:txBody>
      </p:sp>
      <p:grpSp>
        <p:nvGrpSpPr>
          <p:cNvPr id="8" name="Group 8"/>
          <p:cNvGrpSpPr/>
          <p:nvPr/>
        </p:nvGrpSpPr>
        <p:grpSpPr>
          <a:xfrm>
            <a:off x="7085045" y="4805470"/>
            <a:ext cx="1234144" cy="1076369"/>
            <a:chOff x="0" y="0"/>
            <a:chExt cx="8960982" cy="7815395"/>
          </a:xfrm>
        </p:grpSpPr>
        <p:sp>
          <p:nvSpPr>
            <p:cNvPr id="9" name="Freeform 9"/>
            <p:cNvSpPr/>
            <p:nvPr/>
          </p:nvSpPr>
          <p:spPr>
            <a:xfrm>
              <a:off x="0" y="0"/>
              <a:ext cx="8960982" cy="7815395"/>
            </a:xfrm>
            <a:custGeom>
              <a:avLst/>
              <a:gdLst/>
              <a:ahLst/>
              <a:cxnLst/>
              <a:rect l="l" t="t" r="r" b="b"/>
              <a:pathLst>
                <a:path w="8960982" h="7815395">
                  <a:moveTo>
                    <a:pt x="0" y="0"/>
                  </a:moveTo>
                  <a:lnTo>
                    <a:pt x="0" y="7815395"/>
                  </a:lnTo>
                  <a:lnTo>
                    <a:pt x="8960982" y="7815395"/>
                  </a:lnTo>
                  <a:lnTo>
                    <a:pt x="8960982" y="0"/>
                  </a:lnTo>
                  <a:lnTo>
                    <a:pt x="0" y="0"/>
                  </a:lnTo>
                  <a:close/>
                  <a:moveTo>
                    <a:pt x="8900022" y="7754434"/>
                  </a:moveTo>
                  <a:lnTo>
                    <a:pt x="59690" y="7754434"/>
                  </a:lnTo>
                  <a:lnTo>
                    <a:pt x="59690" y="59690"/>
                  </a:lnTo>
                  <a:lnTo>
                    <a:pt x="8900022" y="59690"/>
                  </a:lnTo>
                  <a:lnTo>
                    <a:pt x="8900022" y="7754434"/>
                  </a:lnTo>
                  <a:close/>
                </a:path>
              </a:pathLst>
            </a:custGeom>
            <a:solidFill>
              <a:srgbClr val="222222"/>
            </a:solidFill>
          </p:spPr>
          <p:txBody>
            <a:bodyPr/>
            <a:lstStyle/>
            <a:p>
              <a:endParaRPr lang="en-GB" sz="1200"/>
            </a:p>
          </p:txBody>
        </p:sp>
      </p:grpSp>
      <p:sp>
        <p:nvSpPr>
          <p:cNvPr id="10" name="TextBox 10"/>
          <p:cNvSpPr txBox="1"/>
          <p:nvPr/>
        </p:nvSpPr>
        <p:spPr>
          <a:xfrm>
            <a:off x="8614235" y="4741970"/>
            <a:ext cx="2885615" cy="930383"/>
          </a:xfrm>
          <a:prstGeom prst="rect">
            <a:avLst/>
          </a:prstGeom>
        </p:spPr>
        <p:txBody>
          <a:bodyPr lIns="0" tIns="0" rIns="0" bIns="0" rtlCol="0" anchor="t">
            <a:spAutoFit/>
          </a:bodyPr>
          <a:lstStyle/>
          <a:p>
            <a:pPr>
              <a:lnSpc>
                <a:spcPts val="2500"/>
              </a:lnSpc>
              <a:spcBef>
                <a:spcPct val="0"/>
              </a:spcBef>
            </a:pPr>
            <a:r>
              <a:rPr lang="en-US" sz="1667" b="1">
                <a:solidFill>
                  <a:srgbClr val="222222"/>
                </a:solidFill>
                <a:latin typeface="Telegraf Bold"/>
                <a:ea typeface="Telegraf Bold"/>
                <a:cs typeface="Telegraf Bold"/>
                <a:sym typeface="Telegraf Bold"/>
              </a:rPr>
              <a:t>Your insights &amp; experience:</a:t>
            </a:r>
            <a:r>
              <a:rPr lang="en-US" sz="1667">
                <a:solidFill>
                  <a:srgbClr val="222222"/>
                </a:solidFill>
                <a:latin typeface="Telegraf"/>
                <a:ea typeface="Telegraf"/>
                <a:cs typeface="Telegraf"/>
                <a:sym typeface="Telegraf"/>
              </a:rPr>
              <a:t>  Opportunities to share your insights</a:t>
            </a:r>
          </a:p>
        </p:txBody>
      </p:sp>
      <p:sp>
        <p:nvSpPr>
          <p:cNvPr id="11" name="Freeform 11"/>
          <p:cNvSpPr/>
          <p:nvPr/>
        </p:nvSpPr>
        <p:spPr>
          <a:xfrm rot="7502642">
            <a:off x="-942552" y="-667888"/>
            <a:ext cx="2500631" cy="2707377"/>
          </a:xfrm>
          <a:custGeom>
            <a:avLst/>
            <a:gdLst/>
            <a:ahLst/>
            <a:cxnLst/>
            <a:rect l="l" t="t" r="r" b="b"/>
            <a:pathLst>
              <a:path w="3750947" h="4061065">
                <a:moveTo>
                  <a:pt x="0" y="0"/>
                </a:moveTo>
                <a:lnTo>
                  <a:pt x="3750947" y="0"/>
                </a:lnTo>
                <a:lnTo>
                  <a:pt x="3750947" y="4061064"/>
                </a:lnTo>
                <a:lnTo>
                  <a:pt x="0" y="4061064"/>
                </a:lnTo>
                <a:lnTo>
                  <a:pt x="0" y="0"/>
                </a:lnTo>
                <a:close/>
              </a:path>
            </a:pathLst>
          </a:custGeom>
          <a:blipFill>
            <a:blip r:embed="rId3"/>
            <a:stretch>
              <a:fillRect/>
            </a:stretch>
          </a:blipFill>
        </p:spPr>
        <p:txBody>
          <a:bodyPr/>
          <a:lstStyle/>
          <a:p>
            <a:endParaRPr lang="en-GB" sz="1200"/>
          </a:p>
        </p:txBody>
      </p:sp>
      <p:sp>
        <p:nvSpPr>
          <p:cNvPr id="12" name="Freeform 12"/>
          <p:cNvSpPr/>
          <p:nvPr/>
        </p:nvSpPr>
        <p:spPr>
          <a:xfrm>
            <a:off x="7298291" y="1269182"/>
            <a:ext cx="807655" cy="833415"/>
          </a:xfrm>
          <a:custGeom>
            <a:avLst/>
            <a:gdLst/>
            <a:ahLst/>
            <a:cxnLst/>
            <a:rect l="l" t="t" r="r" b="b"/>
            <a:pathLst>
              <a:path w="1211483" h="1250123">
                <a:moveTo>
                  <a:pt x="0" y="0"/>
                </a:moveTo>
                <a:lnTo>
                  <a:pt x="1211483" y="0"/>
                </a:lnTo>
                <a:lnTo>
                  <a:pt x="1211483" y="1250123"/>
                </a:lnTo>
                <a:lnTo>
                  <a:pt x="0" y="1250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13" name="Freeform 13"/>
          <p:cNvSpPr/>
          <p:nvPr/>
        </p:nvSpPr>
        <p:spPr>
          <a:xfrm>
            <a:off x="7199747" y="2746528"/>
            <a:ext cx="973735" cy="982669"/>
          </a:xfrm>
          <a:custGeom>
            <a:avLst/>
            <a:gdLst/>
            <a:ahLst/>
            <a:cxnLst/>
            <a:rect l="l" t="t" r="r" b="b"/>
            <a:pathLst>
              <a:path w="1460603" h="1474003">
                <a:moveTo>
                  <a:pt x="0" y="0"/>
                </a:moveTo>
                <a:lnTo>
                  <a:pt x="1460603" y="0"/>
                </a:lnTo>
                <a:lnTo>
                  <a:pt x="1460603" y="1474002"/>
                </a:lnTo>
                <a:lnTo>
                  <a:pt x="0" y="1474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14" name="Freeform 14"/>
          <p:cNvSpPr/>
          <p:nvPr/>
        </p:nvSpPr>
        <p:spPr>
          <a:xfrm>
            <a:off x="7199746" y="4949757"/>
            <a:ext cx="989239" cy="787794"/>
          </a:xfrm>
          <a:custGeom>
            <a:avLst/>
            <a:gdLst/>
            <a:ahLst/>
            <a:cxnLst/>
            <a:rect l="l" t="t" r="r" b="b"/>
            <a:pathLst>
              <a:path w="1483858" h="1181691">
                <a:moveTo>
                  <a:pt x="0" y="0"/>
                </a:moveTo>
                <a:lnTo>
                  <a:pt x="1483859" y="0"/>
                </a:lnTo>
                <a:lnTo>
                  <a:pt x="1483859" y="1181691"/>
                </a:lnTo>
                <a:lnTo>
                  <a:pt x="0" y="11816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15" name="Freeform 15"/>
          <p:cNvSpPr/>
          <p:nvPr/>
        </p:nvSpPr>
        <p:spPr>
          <a:xfrm>
            <a:off x="1990719" y="3623408"/>
            <a:ext cx="1826218" cy="1182061"/>
          </a:xfrm>
          <a:custGeom>
            <a:avLst/>
            <a:gdLst/>
            <a:ahLst/>
            <a:cxnLst/>
            <a:rect l="l" t="t" r="r" b="b"/>
            <a:pathLst>
              <a:path w="2739327" h="1773092">
                <a:moveTo>
                  <a:pt x="0" y="0"/>
                </a:moveTo>
                <a:lnTo>
                  <a:pt x="2739327" y="0"/>
                </a:lnTo>
                <a:lnTo>
                  <a:pt x="2739327" y="1773092"/>
                </a:lnTo>
                <a:lnTo>
                  <a:pt x="0" y="17730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16" name="TextBox 16"/>
          <p:cNvSpPr txBox="1"/>
          <p:nvPr/>
        </p:nvSpPr>
        <p:spPr>
          <a:xfrm>
            <a:off x="685800" y="2146313"/>
            <a:ext cx="4208617" cy="936154"/>
          </a:xfrm>
          <a:prstGeom prst="rect">
            <a:avLst/>
          </a:prstGeom>
        </p:spPr>
        <p:txBody>
          <a:bodyPr lIns="0" tIns="0" rIns="0" bIns="0" rtlCol="0" anchor="t">
            <a:spAutoFit/>
          </a:bodyPr>
          <a:lstStyle/>
          <a:p>
            <a:pPr>
              <a:lnSpc>
                <a:spcPts val="7333"/>
              </a:lnSpc>
            </a:pPr>
            <a:r>
              <a:rPr lang="en-US" sz="6666" b="1" spc="199">
                <a:solidFill>
                  <a:srgbClr val="FCFFFF"/>
                </a:solidFill>
                <a:latin typeface="Telegraf Bold"/>
                <a:ea typeface="Telegraf Bold"/>
                <a:cs typeface="Telegraf Bold"/>
                <a:sym typeface="Telegraf Bold"/>
              </a:rPr>
              <a:t>Today</a:t>
            </a:r>
          </a:p>
        </p:txBody>
      </p:sp>
      <p:sp>
        <p:nvSpPr>
          <p:cNvPr id="17" name="TextBox 17"/>
          <p:cNvSpPr txBox="1"/>
          <p:nvPr/>
        </p:nvSpPr>
        <p:spPr>
          <a:xfrm>
            <a:off x="8620585" y="996822"/>
            <a:ext cx="2710536" cy="930383"/>
          </a:xfrm>
          <a:prstGeom prst="rect">
            <a:avLst/>
          </a:prstGeom>
        </p:spPr>
        <p:txBody>
          <a:bodyPr lIns="0" tIns="0" rIns="0" bIns="0" rtlCol="0" anchor="t">
            <a:spAutoFit/>
          </a:bodyPr>
          <a:lstStyle/>
          <a:p>
            <a:pPr>
              <a:lnSpc>
                <a:spcPts val="2499"/>
              </a:lnSpc>
            </a:pPr>
            <a:r>
              <a:rPr lang="en-US" sz="1666" b="1">
                <a:solidFill>
                  <a:srgbClr val="222222"/>
                </a:solidFill>
                <a:latin typeface="Telegraf Bold"/>
                <a:ea typeface="Telegraf Bold"/>
                <a:cs typeface="Telegraf Bold"/>
                <a:sym typeface="Telegraf Bold"/>
              </a:rPr>
              <a:t>Something interesting:</a:t>
            </a:r>
          </a:p>
          <a:p>
            <a:pPr>
              <a:lnSpc>
                <a:spcPts val="2499"/>
              </a:lnSpc>
            </a:pPr>
            <a:r>
              <a:rPr lang="en-US" sz="1666">
                <a:solidFill>
                  <a:srgbClr val="222222"/>
                </a:solidFill>
                <a:latin typeface="Telegraf"/>
                <a:ea typeface="Telegraf"/>
                <a:cs typeface="Telegraf"/>
                <a:sym typeface="Telegraf"/>
              </a:rPr>
              <a:t>Dr Bronwyn Jones </a:t>
            </a:r>
          </a:p>
          <a:p>
            <a:pPr>
              <a:lnSpc>
                <a:spcPts val="2500"/>
              </a:lnSpc>
              <a:spcBef>
                <a:spcPct val="0"/>
              </a:spcBef>
            </a:pPr>
            <a:r>
              <a:rPr lang="en-US" sz="1667">
                <a:solidFill>
                  <a:srgbClr val="222222"/>
                </a:solidFill>
                <a:latin typeface="Telegraf"/>
                <a:ea typeface="Telegraf"/>
                <a:cs typeface="Telegraf"/>
                <a:sym typeface="Telegraf"/>
              </a:rPr>
              <a:t>AI @ BBC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917" y="-2463800"/>
            <a:ext cx="12192000" cy="12192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stretch>
              <a:fillRect/>
            </a:stretch>
          </a:blipFill>
        </p:spPr>
        <p:txBody>
          <a:bodyPr/>
          <a:lstStyle/>
          <a:p>
            <a:endParaRPr lang="en-GB" sz="1200" dirty="0"/>
          </a:p>
        </p:txBody>
      </p:sp>
      <p:sp>
        <p:nvSpPr>
          <p:cNvPr id="3" name="TextBox 3"/>
          <p:cNvSpPr txBox="1"/>
          <p:nvPr/>
        </p:nvSpPr>
        <p:spPr>
          <a:xfrm>
            <a:off x="5638801" y="919142"/>
            <a:ext cx="5780785" cy="578043"/>
          </a:xfrm>
          <a:prstGeom prst="rect">
            <a:avLst/>
          </a:prstGeom>
        </p:spPr>
        <p:txBody>
          <a:bodyPr wrap="square" lIns="0" tIns="0" rIns="0" bIns="0" rtlCol="0" anchor="t">
            <a:spAutoFit/>
          </a:bodyPr>
          <a:lstStyle/>
          <a:p>
            <a:pPr algn="ctr">
              <a:lnSpc>
                <a:spcPts val="4781"/>
              </a:lnSpc>
              <a:spcBef>
                <a:spcPct val="0"/>
              </a:spcBef>
            </a:pPr>
            <a:r>
              <a:rPr lang="en-US" sz="3984" b="1" spc="119" dirty="0">
                <a:solidFill>
                  <a:srgbClr val="FCFFFF"/>
                </a:solidFill>
                <a:latin typeface="Telegraf Bold"/>
                <a:ea typeface="Telegraf Bold"/>
                <a:cs typeface="Telegraf Bold"/>
                <a:sym typeface="Telegraf Bold"/>
              </a:rPr>
              <a:t>DR BRONWYN JONES</a:t>
            </a:r>
          </a:p>
        </p:txBody>
      </p:sp>
      <p:sp>
        <p:nvSpPr>
          <p:cNvPr id="5" name="TextBox 5"/>
          <p:cNvSpPr txBox="1"/>
          <p:nvPr/>
        </p:nvSpPr>
        <p:spPr>
          <a:xfrm>
            <a:off x="5738287" y="1848746"/>
            <a:ext cx="5767913" cy="3936399"/>
          </a:xfrm>
          <a:prstGeom prst="rect">
            <a:avLst/>
          </a:prstGeom>
        </p:spPr>
        <p:txBody>
          <a:bodyPr wrap="square" lIns="0" tIns="0" rIns="0" bIns="0" rtlCol="0" anchor="t">
            <a:spAutoFit/>
          </a:bodyPr>
          <a:lstStyle/>
          <a:p>
            <a:pPr>
              <a:lnSpc>
                <a:spcPts val="3099"/>
              </a:lnSpc>
              <a:spcBef>
                <a:spcPct val="0"/>
              </a:spcBef>
            </a:pPr>
            <a:r>
              <a:rPr lang="en-US" sz="2066" dirty="0">
                <a:solidFill>
                  <a:srgbClr val="000000"/>
                </a:solidFill>
                <a:latin typeface="Telegraf"/>
                <a:ea typeface="Telegraf"/>
                <a:cs typeface="Telegraf"/>
                <a:sym typeface="Telegraf"/>
              </a:rPr>
              <a:t>Bronwyn Jones is a social science researcher and journalist who splits her time between researching data and artificial intelligence (AI) in news production and reporting for BBC News. </a:t>
            </a:r>
          </a:p>
          <a:p>
            <a:pPr>
              <a:lnSpc>
                <a:spcPts val="3099"/>
              </a:lnSpc>
              <a:spcBef>
                <a:spcPct val="0"/>
              </a:spcBef>
            </a:pPr>
            <a:endParaRPr lang="en-US" sz="2066" dirty="0">
              <a:solidFill>
                <a:srgbClr val="000000"/>
              </a:solidFill>
              <a:latin typeface="Telegraf"/>
              <a:ea typeface="Telegraf"/>
              <a:cs typeface="Telegraf"/>
              <a:sym typeface="Telegraf"/>
            </a:endParaRPr>
          </a:p>
          <a:p>
            <a:pPr>
              <a:lnSpc>
                <a:spcPts val="3099"/>
              </a:lnSpc>
              <a:spcBef>
                <a:spcPct val="0"/>
              </a:spcBef>
            </a:pPr>
            <a:r>
              <a:rPr lang="en-US" sz="2066" dirty="0">
                <a:solidFill>
                  <a:srgbClr val="000000"/>
                </a:solidFill>
                <a:latin typeface="Telegraf"/>
                <a:ea typeface="Telegraf"/>
                <a:cs typeface="Telegraf"/>
                <a:sym typeface="Telegraf"/>
              </a:rPr>
              <a:t>She is interested in understanding the implications of emerging data-driven technologies for media and communications and contributing to the design of public interest-driven socio-technical systems.</a:t>
            </a:r>
          </a:p>
        </p:txBody>
      </p:sp>
      <p:sp>
        <p:nvSpPr>
          <p:cNvPr id="6" name="Freeform 6"/>
          <p:cNvSpPr/>
          <p:nvPr/>
        </p:nvSpPr>
        <p:spPr>
          <a:xfrm>
            <a:off x="685801" y="5410028"/>
            <a:ext cx="1149107" cy="988232"/>
          </a:xfrm>
          <a:custGeom>
            <a:avLst/>
            <a:gdLst/>
            <a:ahLst/>
            <a:cxnLst/>
            <a:rect l="l" t="t" r="r" b="b"/>
            <a:pathLst>
              <a:path w="1723661" h="1482348">
                <a:moveTo>
                  <a:pt x="0" y="0"/>
                </a:moveTo>
                <a:lnTo>
                  <a:pt x="1723661" y="0"/>
                </a:lnTo>
                <a:lnTo>
                  <a:pt x="1723661" y="1482349"/>
                </a:lnTo>
                <a:lnTo>
                  <a:pt x="0" y="1482349"/>
                </a:lnTo>
                <a:lnTo>
                  <a:pt x="0" y="0"/>
                </a:lnTo>
                <a:close/>
              </a:path>
            </a:pathLst>
          </a:custGeom>
          <a:blipFill>
            <a:blip r:embed="rId3"/>
            <a:stretch>
              <a:fillRect/>
            </a:stretch>
          </a:blipFill>
        </p:spPr>
        <p:txBody>
          <a:bodyPr/>
          <a:lstStyle/>
          <a:p>
            <a:endParaRPr lang="en-GB"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81519" y="-2044667"/>
            <a:ext cx="12192000" cy="12192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stretch>
              <a:fillRect/>
            </a:stretch>
          </a:blipFill>
        </p:spPr>
        <p:txBody>
          <a:bodyPr/>
          <a:lstStyle/>
          <a:p>
            <a:endParaRPr lang="en-GB" sz="1200"/>
          </a:p>
        </p:txBody>
      </p:sp>
      <p:grpSp>
        <p:nvGrpSpPr>
          <p:cNvPr id="3" name="Group 3"/>
          <p:cNvGrpSpPr/>
          <p:nvPr/>
        </p:nvGrpSpPr>
        <p:grpSpPr>
          <a:xfrm>
            <a:off x="7085045" y="1097639"/>
            <a:ext cx="1234144" cy="1176501"/>
            <a:chOff x="0" y="0"/>
            <a:chExt cx="8960982" cy="8542439"/>
          </a:xfrm>
        </p:grpSpPr>
        <p:sp>
          <p:nvSpPr>
            <p:cNvPr id="4" name="Freeform 4"/>
            <p:cNvSpPr/>
            <p:nvPr/>
          </p:nvSpPr>
          <p:spPr>
            <a:xfrm>
              <a:off x="0" y="0"/>
              <a:ext cx="8960982" cy="8542439"/>
            </a:xfrm>
            <a:custGeom>
              <a:avLst/>
              <a:gdLst/>
              <a:ahLst/>
              <a:cxnLst/>
              <a:rect l="l" t="t" r="r" b="b"/>
              <a:pathLst>
                <a:path w="8960982" h="8542439">
                  <a:moveTo>
                    <a:pt x="0" y="0"/>
                  </a:moveTo>
                  <a:lnTo>
                    <a:pt x="0" y="8542439"/>
                  </a:lnTo>
                  <a:lnTo>
                    <a:pt x="8960982" y="8542439"/>
                  </a:lnTo>
                  <a:lnTo>
                    <a:pt x="8960982" y="0"/>
                  </a:lnTo>
                  <a:lnTo>
                    <a:pt x="0" y="0"/>
                  </a:lnTo>
                  <a:close/>
                  <a:moveTo>
                    <a:pt x="8900022" y="8481479"/>
                  </a:moveTo>
                  <a:lnTo>
                    <a:pt x="59690" y="8481479"/>
                  </a:lnTo>
                  <a:lnTo>
                    <a:pt x="59690" y="59690"/>
                  </a:lnTo>
                  <a:lnTo>
                    <a:pt x="8900022" y="59690"/>
                  </a:lnTo>
                  <a:lnTo>
                    <a:pt x="8900022" y="8481479"/>
                  </a:lnTo>
                  <a:close/>
                </a:path>
              </a:pathLst>
            </a:custGeom>
            <a:solidFill>
              <a:srgbClr val="222222"/>
            </a:solidFill>
          </p:spPr>
          <p:txBody>
            <a:bodyPr/>
            <a:lstStyle/>
            <a:p>
              <a:endParaRPr lang="en-GB" sz="1200"/>
            </a:p>
          </p:txBody>
        </p:sp>
      </p:grpSp>
      <p:grpSp>
        <p:nvGrpSpPr>
          <p:cNvPr id="5" name="Group 5"/>
          <p:cNvGrpSpPr/>
          <p:nvPr/>
        </p:nvGrpSpPr>
        <p:grpSpPr>
          <a:xfrm>
            <a:off x="7085045" y="2890816"/>
            <a:ext cx="1234144" cy="1076369"/>
            <a:chOff x="0" y="0"/>
            <a:chExt cx="8960982" cy="7815395"/>
          </a:xfrm>
        </p:grpSpPr>
        <p:sp>
          <p:nvSpPr>
            <p:cNvPr id="6" name="Freeform 6"/>
            <p:cNvSpPr/>
            <p:nvPr/>
          </p:nvSpPr>
          <p:spPr>
            <a:xfrm>
              <a:off x="0" y="0"/>
              <a:ext cx="8960982" cy="7815395"/>
            </a:xfrm>
            <a:custGeom>
              <a:avLst/>
              <a:gdLst/>
              <a:ahLst/>
              <a:cxnLst/>
              <a:rect l="l" t="t" r="r" b="b"/>
              <a:pathLst>
                <a:path w="8960982" h="7815395">
                  <a:moveTo>
                    <a:pt x="0" y="0"/>
                  </a:moveTo>
                  <a:lnTo>
                    <a:pt x="0" y="7815395"/>
                  </a:lnTo>
                  <a:lnTo>
                    <a:pt x="8960982" y="7815395"/>
                  </a:lnTo>
                  <a:lnTo>
                    <a:pt x="8960982" y="0"/>
                  </a:lnTo>
                  <a:lnTo>
                    <a:pt x="0" y="0"/>
                  </a:lnTo>
                  <a:close/>
                  <a:moveTo>
                    <a:pt x="8900022" y="7754434"/>
                  </a:moveTo>
                  <a:lnTo>
                    <a:pt x="59690" y="7754434"/>
                  </a:lnTo>
                  <a:lnTo>
                    <a:pt x="59690" y="59690"/>
                  </a:lnTo>
                  <a:lnTo>
                    <a:pt x="8900022" y="59690"/>
                  </a:lnTo>
                  <a:lnTo>
                    <a:pt x="8900022" y="7754434"/>
                  </a:lnTo>
                  <a:close/>
                </a:path>
              </a:pathLst>
            </a:custGeom>
            <a:solidFill>
              <a:srgbClr val="222222"/>
            </a:solidFill>
          </p:spPr>
          <p:txBody>
            <a:bodyPr/>
            <a:lstStyle/>
            <a:p>
              <a:endParaRPr lang="en-GB" sz="1200"/>
            </a:p>
          </p:txBody>
        </p:sp>
      </p:grpSp>
      <p:grpSp>
        <p:nvGrpSpPr>
          <p:cNvPr id="7" name="Group 7"/>
          <p:cNvGrpSpPr/>
          <p:nvPr/>
        </p:nvGrpSpPr>
        <p:grpSpPr>
          <a:xfrm>
            <a:off x="7085045" y="4805470"/>
            <a:ext cx="1234144" cy="1076369"/>
            <a:chOff x="0" y="0"/>
            <a:chExt cx="8960982" cy="7815395"/>
          </a:xfrm>
        </p:grpSpPr>
        <p:sp>
          <p:nvSpPr>
            <p:cNvPr id="8" name="Freeform 8"/>
            <p:cNvSpPr/>
            <p:nvPr/>
          </p:nvSpPr>
          <p:spPr>
            <a:xfrm>
              <a:off x="0" y="0"/>
              <a:ext cx="8960982" cy="7815395"/>
            </a:xfrm>
            <a:custGeom>
              <a:avLst/>
              <a:gdLst/>
              <a:ahLst/>
              <a:cxnLst/>
              <a:rect l="l" t="t" r="r" b="b"/>
              <a:pathLst>
                <a:path w="8960982" h="7815395">
                  <a:moveTo>
                    <a:pt x="0" y="0"/>
                  </a:moveTo>
                  <a:lnTo>
                    <a:pt x="0" y="7815395"/>
                  </a:lnTo>
                  <a:lnTo>
                    <a:pt x="8960982" y="7815395"/>
                  </a:lnTo>
                  <a:lnTo>
                    <a:pt x="8960982" y="0"/>
                  </a:lnTo>
                  <a:lnTo>
                    <a:pt x="0" y="0"/>
                  </a:lnTo>
                  <a:close/>
                  <a:moveTo>
                    <a:pt x="8900022" y="7754434"/>
                  </a:moveTo>
                  <a:lnTo>
                    <a:pt x="59690" y="7754434"/>
                  </a:lnTo>
                  <a:lnTo>
                    <a:pt x="59690" y="59690"/>
                  </a:lnTo>
                  <a:lnTo>
                    <a:pt x="8900022" y="59690"/>
                  </a:lnTo>
                  <a:lnTo>
                    <a:pt x="8900022" y="7754434"/>
                  </a:lnTo>
                  <a:close/>
                </a:path>
              </a:pathLst>
            </a:custGeom>
            <a:solidFill>
              <a:srgbClr val="222222"/>
            </a:solidFill>
          </p:spPr>
          <p:txBody>
            <a:bodyPr/>
            <a:lstStyle/>
            <a:p>
              <a:endParaRPr lang="en-GB" sz="1200"/>
            </a:p>
          </p:txBody>
        </p:sp>
      </p:grpSp>
      <p:sp>
        <p:nvSpPr>
          <p:cNvPr id="9" name="Freeform 9"/>
          <p:cNvSpPr/>
          <p:nvPr/>
        </p:nvSpPr>
        <p:spPr>
          <a:xfrm rot="7502642">
            <a:off x="-942552" y="-667888"/>
            <a:ext cx="2500631" cy="2707377"/>
          </a:xfrm>
          <a:custGeom>
            <a:avLst/>
            <a:gdLst/>
            <a:ahLst/>
            <a:cxnLst/>
            <a:rect l="l" t="t" r="r" b="b"/>
            <a:pathLst>
              <a:path w="3750947" h="4061065">
                <a:moveTo>
                  <a:pt x="0" y="0"/>
                </a:moveTo>
                <a:lnTo>
                  <a:pt x="3750947" y="0"/>
                </a:lnTo>
                <a:lnTo>
                  <a:pt x="3750947" y="4061064"/>
                </a:lnTo>
                <a:lnTo>
                  <a:pt x="0" y="4061064"/>
                </a:lnTo>
                <a:lnTo>
                  <a:pt x="0" y="0"/>
                </a:lnTo>
                <a:close/>
              </a:path>
            </a:pathLst>
          </a:custGeom>
          <a:blipFill>
            <a:blip r:embed="rId3"/>
            <a:stretch>
              <a:fillRect/>
            </a:stretch>
          </a:blipFill>
        </p:spPr>
        <p:txBody>
          <a:bodyPr/>
          <a:lstStyle/>
          <a:p>
            <a:endParaRPr lang="en-GB" sz="1200"/>
          </a:p>
        </p:txBody>
      </p:sp>
      <p:sp>
        <p:nvSpPr>
          <p:cNvPr id="10" name="Freeform 10"/>
          <p:cNvSpPr/>
          <p:nvPr/>
        </p:nvSpPr>
        <p:spPr>
          <a:xfrm>
            <a:off x="1523577" y="3502215"/>
            <a:ext cx="1909373" cy="1926890"/>
          </a:xfrm>
          <a:custGeom>
            <a:avLst/>
            <a:gdLst/>
            <a:ahLst/>
            <a:cxnLst/>
            <a:rect l="l" t="t" r="r" b="b"/>
            <a:pathLst>
              <a:path w="2864059" h="2890335">
                <a:moveTo>
                  <a:pt x="0" y="0"/>
                </a:moveTo>
                <a:lnTo>
                  <a:pt x="2864059" y="0"/>
                </a:lnTo>
                <a:lnTo>
                  <a:pt x="2864059" y="2890335"/>
                </a:lnTo>
                <a:lnTo>
                  <a:pt x="0" y="2890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11" name="Freeform 11"/>
          <p:cNvSpPr/>
          <p:nvPr/>
        </p:nvSpPr>
        <p:spPr>
          <a:xfrm>
            <a:off x="7155563" y="1245756"/>
            <a:ext cx="1041175" cy="880266"/>
          </a:xfrm>
          <a:custGeom>
            <a:avLst/>
            <a:gdLst/>
            <a:ahLst/>
            <a:cxnLst/>
            <a:rect l="l" t="t" r="r" b="b"/>
            <a:pathLst>
              <a:path w="1561762" h="1320399">
                <a:moveTo>
                  <a:pt x="0" y="0"/>
                </a:moveTo>
                <a:lnTo>
                  <a:pt x="1561762" y="0"/>
                </a:lnTo>
                <a:lnTo>
                  <a:pt x="1561762" y="1320399"/>
                </a:lnTo>
                <a:lnTo>
                  <a:pt x="0" y="13203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12" name="Freeform 12"/>
          <p:cNvSpPr/>
          <p:nvPr/>
        </p:nvSpPr>
        <p:spPr>
          <a:xfrm>
            <a:off x="7259324" y="4853640"/>
            <a:ext cx="885589" cy="980028"/>
          </a:xfrm>
          <a:custGeom>
            <a:avLst/>
            <a:gdLst/>
            <a:ahLst/>
            <a:cxnLst/>
            <a:rect l="l" t="t" r="r" b="b"/>
            <a:pathLst>
              <a:path w="1328383" h="1470042">
                <a:moveTo>
                  <a:pt x="0" y="0"/>
                </a:moveTo>
                <a:lnTo>
                  <a:pt x="1328383" y="0"/>
                </a:lnTo>
                <a:lnTo>
                  <a:pt x="1328383" y="1470041"/>
                </a:lnTo>
                <a:lnTo>
                  <a:pt x="0" y="14700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13" name="Freeform 13"/>
          <p:cNvSpPr/>
          <p:nvPr/>
        </p:nvSpPr>
        <p:spPr>
          <a:xfrm>
            <a:off x="7222180" y="3043238"/>
            <a:ext cx="974558" cy="771525"/>
          </a:xfrm>
          <a:custGeom>
            <a:avLst/>
            <a:gdLst/>
            <a:ahLst/>
            <a:cxnLst/>
            <a:rect l="l" t="t" r="r" b="b"/>
            <a:pathLst>
              <a:path w="1461837" h="1157287">
                <a:moveTo>
                  <a:pt x="0" y="0"/>
                </a:moveTo>
                <a:lnTo>
                  <a:pt x="1461837" y="0"/>
                </a:lnTo>
                <a:lnTo>
                  <a:pt x="1461837" y="1157288"/>
                </a:lnTo>
                <a:lnTo>
                  <a:pt x="0" y="11572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14" name="Freeform 14"/>
          <p:cNvSpPr/>
          <p:nvPr/>
        </p:nvSpPr>
        <p:spPr>
          <a:xfrm rot="5400000">
            <a:off x="7398904" y="2480180"/>
            <a:ext cx="491190" cy="206300"/>
          </a:xfrm>
          <a:custGeom>
            <a:avLst/>
            <a:gdLst/>
            <a:ahLst/>
            <a:cxnLst/>
            <a:rect l="l" t="t" r="r" b="b"/>
            <a:pathLst>
              <a:path w="736785" h="309450">
                <a:moveTo>
                  <a:pt x="0" y="0"/>
                </a:moveTo>
                <a:lnTo>
                  <a:pt x="736785" y="0"/>
                </a:lnTo>
                <a:lnTo>
                  <a:pt x="736785" y="309450"/>
                </a:lnTo>
                <a:lnTo>
                  <a:pt x="0" y="3094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a:p>
        </p:txBody>
      </p:sp>
      <p:sp>
        <p:nvSpPr>
          <p:cNvPr id="15" name="TextBox 15"/>
          <p:cNvSpPr txBox="1"/>
          <p:nvPr/>
        </p:nvSpPr>
        <p:spPr>
          <a:xfrm>
            <a:off x="8614236" y="2752725"/>
            <a:ext cx="2891965" cy="1250983"/>
          </a:xfrm>
          <a:prstGeom prst="rect">
            <a:avLst/>
          </a:prstGeom>
        </p:spPr>
        <p:txBody>
          <a:bodyPr lIns="0" tIns="0" rIns="0" bIns="0" rtlCol="0" anchor="t">
            <a:spAutoFit/>
          </a:bodyPr>
          <a:lstStyle/>
          <a:p>
            <a:pPr>
              <a:lnSpc>
                <a:spcPts val="2499"/>
              </a:lnSpc>
            </a:pPr>
            <a:r>
              <a:rPr lang="en-US" sz="1666" b="1">
                <a:solidFill>
                  <a:srgbClr val="222222"/>
                </a:solidFill>
                <a:latin typeface="Telegraf Bold"/>
                <a:ea typeface="Telegraf Bold"/>
                <a:cs typeface="Telegraf Bold"/>
                <a:sym typeface="Telegraf Bold"/>
              </a:rPr>
              <a:t>Whitelist </a:t>
            </a:r>
          </a:p>
          <a:p>
            <a:pPr>
              <a:lnSpc>
                <a:spcPts val="2500"/>
              </a:lnSpc>
              <a:spcBef>
                <a:spcPct val="0"/>
              </a:spcBef>
            </a:pPr>
            <a:r>
              <a:rPr lang="en-US" sz="1667">
                <a:solidFill>
                  <a:srgbClr val="222222"/>
                </a:solidFill>
                <a:latin typeface="Telegraf"/>
                <a:ea typeface="Telegraf"/>
                <a:cs typeface="Telegraf"/>
                <a:sym typeface="Telegraf"/>
              </a:rPr>
              <a:t>A list of platforms and tools ACE is comfortable with staff using</a:t>
            </a:r>
          </a:p>
        </p:txBody>
      </p:sp>
      <p:sp>
        <p:nvSpPr>
          <p:cNvPr id="16" name="TextBox 16"/>
          <p:cNvSpPr txBox="1"/>
          <p:nvPr/>
        </p:nvSpPr>
        <p:spPr>
          <a:xfrm>
            <a:off x="8620585" y="4389459"/>
            <a:ext cx="2885615" cy="1892121"/>
          </a:xfrm>
          <a:prstGeom prst="rect">
            <a:avLst/>
          </a:prstGeom>
        </p:spPr>
        <p:txBody>
          <a:bodyPr lIns="0" tIns="0" rIns="0" bIns="0" rtlCol="0" anchor="t">
            <a:spAutoFit/>
          </a:bodyPr>
          <a:lstStyle/>
          <a:p>
            <a:pPr>
              <a:lnSpc>
                <a:spcPts val="2499"/>
              </a:lnSpc>
            </a:pPr>
            <a:r>
              <a:rPr lang="en-US" sz="1666" b="1">
                <a:solidFill>
                  <a:srgbClr val="222222"/>
                </a:solidFill>
                <a:latin typeface="Telegraf Bold"/>
                <a:ea typeface="Telegraf Bold"/>
                <a:cs typeface="Telegraf Bold"/>
                <a:sym typeface="Telegraf Bold"/>
              </a:rPr>
              <a:t>Staff Guidance</a:t>
            </a:r>
          </a:p>
          <a:p>
            <a:pPr>
              <a:lnSpc>
                <a:spcPts val="2499"/>
              </a:lnSpc>
            </a:pPr>
            <a:r>
              <a:rPr lang="en-US" sz="1666">
                <a:solidFill>
                  <a:srgbClr val="222222"/>
                </a:solidFill>
                <a:latin typeface="Telegraf"/>
                <a:ea typeface="Telegraf"/>
                <a:cs typeface="Telegraf"/>
                <a:sym typeface="Telegraf"/>
              </a:rPr>
              <a:t>A simple and instructive guide to support staff and enable responsive use of appropriate tools</a:t>
            </a:r>
          </a:p>
          <a:p>
            <a:pPr>
              <a:lnSpc>
                <a:spcPts val="2500"/>
              </a:lnSpc>
              <a:spcBef>
                <a:spcPct val="0"/>
              </a:spcBef>
            </a:pPr>
            <a:endParaRPr lang="en-US" sz="1666">
              <a:solidFill>
                <a:srgbClr val="222222"/>
              </a:solidFill>
              <a:latin typeface="Telegraf"/>
              <a:ea typeface="Telegraf"/>
              <a:cs typeface="Telegraf"/>
              <a:sym typeface="Telegraf"/>
            </a:endParaRPr>
          </a:p>
        </p:txBody>
      </p:sp>
      <p:sp>
        <p:nvSpPr>
          <p:cNvPr id="17" name="TextBox 17"/>
          <p:cNvSpPr txBox="1"/>
          <p:nvPr/>
        </p:nvSpPr>
        <p:spPr>
          <a:xfrm>
            <a:off x="685800" y="2146313"/>
            <a:ext cx="4208617" cy="936154"/>
          </a:xfrm>
          <a:prstGeom prst="rect">
            <a:avLst/>
          </a:prstGeom>
        </p:spPr>
        <p:txBody>
          <a:bodyPr lIns="0" tIns="0" rIns="0" bIns="0" rtlCol="0" anchor="t">
            <a:spAutoFit/>
          </a:bodyPr>
          <a:lstStyle/>
          <a:p>
            <a:pPr>
              <a:lnSpc>
                <a:spcPts val="7333"/>
              </a:lnSpc>
            </a:pPr>
            <a:r>
              <a:rPr lang="en-US" sz="6666" b="1" spc="199">
                <a:solidFill>
                  <a:srgbClr val="FCFFFF"/>
                </a:solidFill>
                <a:latin typeface="Telegraf Ultra-Bold"/>
                <a:ea typeface="Telegraf Ultra-Bold"/>
                <a:cs typeface="Telegraf Ultra-Bold"/>
                <a:sym typeface="Telegraf Ultra-Bold"/>
              </a:rPr>
              <a:t>Updates</a:t>
            </a:r>
          </a:p>
        </p:txBody>
      </p:sp>
      <p:sp>
        <p:nvSpPr>
          <p:cNvPr id="18" name="TextBox 18"/>
          <p:cNvSpPr txBox="1"/>
          <p:nvPr/>
        </p:nvSpPr>
        <p:spPr>
          <a:xfrm>
            <a:off x="8620586" y="1158747"/>
            <a:ext cx="2994471" cy="609719"/>
          </a:xfrm>
          <a:prstGeom prst="rect">
            <a:avLst/>
          </a:prstGeom>
        </p:spPr>
        <p:txBody>
          <a:bodyPr lIns="0" tIns="0" rIns="0" bIns="0" rtlCol="0" anchor="t">
            <a:spAutoFit/>
          </a:bodyPr>
          <a:lstStyle/>
          <a:p>
            <a:pPr>
              <a:lnSpc>
                <a:spcPts val="2499"/>
              </a:lnSpc>
            </a:pPr>
            <a:r>
              <a:rPr lang="en-US" sz="1666" b="1">
                <a:solidFill>
                  <a:srgbClr val="222222"/>
                </a:solidFill>
                <a:latin typeface="Telegraf Bold"/>
                <a:ea typeface="Telegraf Bold"/>
                <a:cs typeface="Telegraf Bold"/>
                <a:sym typeface="Telegraf Bold"/>
              </a:rPr>
              <a:t>Public Position Statement</a:t>
            </a:r>
          </a:p>
          <a:p>
            <a:pPr>
              <a:lnSpc>
                <a:spcPts val="2499"/>
              </a:lnSpc>
              <a:spcBef>
                <a:spcPct val="0"/>
              </a:spcBef>
            </a:pPr>
            <a:r>
              <a:rPr lang="en-US" sz="1666">
                <a:solidFill>
                  <a:srgbClr val="222222"/>
                </a:solidFill>
                <a:latin typeface="Telegraf"/>
                <a:ea typeface="Telegraf"/>
                <a:cs typeface="Telegraf"/>
                <a:sym typeface="Telegraf"/>
              </a:rPr>
              <a:t>AI in Grantmaking Processes </a:t>
            </a:r>
          </a:p>
        </p:txBody>
      </p:sp>
      <p:sp>
        <p:nvSpPr>
          <p:cNvPr id="19" name="Freeform 19"/>
          <p:cNvSpPr/>
          <p:nvPr/>
        </p:nvSpPr>
        <p:spPr>
          <a:xfrm rot="5400000">
            <a:off x="7430555" y="4283177"/>
            <a:ext cx="491190" cy="206300"/>
          </a:xfrm>
          <a:custGeom>
            <a:avLst/>
            <a:gdLst/>
            <a:ahLst/>
            <a:cxnLst/>
            <a:rect l="l" t="t" r="r" b="b"/>
            <a:pathLst>
              <a:path w="736785" h="309450">
                <a:moveTo>
                  <a:pt x="0" y="0"/>
                </a:moveTo>
                <a:lnTo>
                  <a:pt x="736785" y="0"/>
                </a:lnTo>
                <a:lnTo>
                  <a:pt x="736785" y="309450"/>
                </a:lnTo>
                <a:lnTo>
                  <a:pt x="0" y="3094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502642">
            <a:off x="-1580286" y="-1576587"/>
            <a:ext cx="2500631" cy="2707377"/>
          </a:xfrm>
          <a:custGeom>
            <a:avLst/>
            <a:gdLst/>
            <a:ahLst/>
            <a:cxnLst/>
            <a:rect l="l" t="t" r="r" b="b"/>
            <a:pathLst>
              <a:path w="3750947" h="4061065">
                <a:moveTo>
                  <a:pt x="0" y="0"/>
                </a:moveTo>
                <a:lnTo>
                  <a:pt x="3750947" y="0"/>
                </a:lnTo>
                <a:lnTo>
                  <a:pt x="3750947" y="4061065"/>
                </a:lnTo>
                <a:lnTo>
                  <a:pt x="0" y="4061065"/>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173534" y="839888"/>
            <a:ext cx="11844933" cy="5646739"/>
          </a:xfrm>
          <a:prstGeom prst="rect">
            <a:avLst/>
          </a:prstGeom>
        </p:spPr>
        <p:txBody>
          <a:bodyPr lIns="0" tIns="0" rIns="0" bIns="0" rtlCol="0" anchor="t">
            <a:spAutoFit/>
          </a:bodyPr>
          <a:lstStyle/>
          <a:p>
            <a:pPr>
              <a:lnSpc>
                <a:spcPts val="1695"/>
              </a:lnSpc>
            </a:pPr>
            <a:r>
              <a:rPr lang="en-US" sz="1130" b="1" dirty="0">
                <a:solidFill>
                  <a:srgbClr val="222222"/>
                </a:solidFill>
                <a:latin typeface="Telegraf Bold"/>
                <a:ea typeface="Telegraf Bold"/>
                <a:cs typeface="Telegraf Bold"/>
                <a:sym typeface="Telegraf Bold"/>
              </a:rPr>
              <a:t> </a:t>
            </a:r>
            <a:r>
              <a:rPr lang="en-US" sz="1130" dirty="0">
                <a:solidFill>
                  <a:srgbClr val="222222"/>
                </a:solidFill>
                <a:latin typeface="Telegraf"/>
                <a:ea typeface="Telegraf"/>
                <a:cs typeface="Telegraf"/>
                <a:sym typeface="Telegraf"/>
              </a:rPr>
              <a:t> </a:t>
            </a:r>
          </a:p>
          <a:p>
            <a:pPr>
              <a:lnSpc>
                <a:spcPts val="1695"/>
              </a:lnSpc>
            </a:pPr>
            <a:r>
              <a:rPr lang="en-US" sz="1130" dirty="0">
                <a:solidFill>
                  <a:srgbClr val="222222"/>
                </a:solidFill>
                <a:latin typeface="Telegraf"/>
                <a:ea typeface="Telegraf"/>
                <a:cs typeface="Telegraf"/>
                <a:sym typeface="Telegraf"/>
              </a:rPr>
              <a:t> </a:t>
            </a:r>
            <a:r>
              <a:rPr lang="en-US" sz="1130" b="1" dirty="0">
                <a:solidFill>
                  <a:srgbClr val="222222"/>
                </a:solidFill>
                <a:latin typeface="Telegraf Bold"/>
                <a:ea typeface="Telegraf Bold"/>
                <a:cs typeface="Telegraf Bold"/>
                <a:sym typeface="Telegraf Bold"/>
              </a:rPr>
              <a:t>Draft Public Position Statement </a:t>
            </a:r>
            <a:r>
              <a:rPr lang="en-US" sz="1130" dirty="0">
                <a:solidFill>
                  <a:srgbClr val="222222"/>
                </a:solidFill>
                <a:latin typeface="Telegraf"/>
                <a:ea typeface="Telegraf"/>
                <a:cs typeface="Telegraf"/>
                <a:sym typeface="Telegraf"/>
              </a:rPr>
              <a:t> </a:t>
            </a:r>
          </a:p>
          <a:p>
            <a:pPr>
              <a:lnSpc>
                <a:spcPts val="1695"/>
              </a:lnSpc>
            </a:pPr>
            <a:r>
              <a:rPr lang="en-US" sz="1130" dirty="0">
                <a:solidFill>
                  <a:srgbClr val="222222"/>
                </a:solidFill>
                <a:latin typeface="Telegraf"/>
                <a:ea typeface="Telegraf"/>
                <a:cs typeface="Telegraf"/>
                <a:sym typeface="Telegraf"/>
              </a:rPr>
              <a:t> </a:t>
            </a:r>
          </a:p>
          <a:p>
            <a:pPr>
              <a:lnSpc>
                <a:spcPts val="1695"/>
              </a:lnSpc>
            </a:pPr>
            <a:r>
              <a:rPr lang="en-US" sz="1130" dirty="0">
                <a:solidFill>
                  <a:srgbClr val="222222"/>
                </a:solidFill>
                <a:latin typeface="Telegraf"/>
                <a:ea typeface="Telegraf"/>
                <a:cs typeface="Telegraf"/>
                <a:sym typeface="Telegraf"/>
              </a:rPr>
              <a:t>Adoption of Generative AI across our everyday lives has meant that Arts Council England has been asked by the sector to outline their approach to the use of this technology in the writing and assessment of funding applications. </a:t>
            </a:r>
          </a:p>
          <a:p>
            <a:pPr>
              <a:lnSpc>
                <a:spcPts val="1695"/>
              </a:lnSpc>
            </a:pPr>
            <a:r>
              <a:rPr lang="en-US" sz="1130" dirty="0">
                <a:solidFill>
                  <a:srgbClr val="222222"/>
                </a:solidFill>
                <a:latin typeface="Telegraf"/>
                <a:ea typeface="Telegraf"/>
                <a:cs typeface="Telegraf"/>
                <a:sym typeface="Telegraf"/>
              </a:rPr>
              <a:t>  </a:t>
            </a:r>
          </a:p>
          <a:p>
            <a:pPr>
              <a:lnSpc>
                <a:spcPts val="1695"/>
              </a:lnSpc>
            </a:pPr>
            <a:r>
              <a:rPr lang="en-US" sz="1100" dirty="0">
                <a:solidFill>
                  <a:srgbClr val="222222"/>
                </a:solidFill>
                <a:latin typeface="Telegraf"/>
                <a:ea typeface="Telegraf"/>
                <a:cs typeface="Telegraf"/>
                <a:sym typeface="Telegraf"/>
              </a:rPr>
              <a:t>We recognise that these technologies may help to streamline the funding application process for applicants. However, ensuring confidentiality, protecting intellectual property and maintaining the integrity of your artistic and cultural vision is of the utmost importance to Arts Council England. Similarly, the integrity of the application’s assessment and decision-making process is critical in ensuring a fair, transparent and equitable process. </a:t>
            </a:r>
            <a:endParaRPr lang="en-US" sz="1100" dirty="0">
              <a:solidFill>
                <a:srgbClr val="222222"/>
              </a:solidFill>
              <a:latin typeface="Telegraf"/>
              <a:ea typeface="Telegraf"/>
              <a:cs typeface="Telegraf"/>
            </a:endParaRPr>
          </a:p>
          <a:p>
            <a:pPr>
              <a:lnSpc>
                <a:spcPts val="1695"/>
              </a:lnSpc>
            </a:pPr>
            <a:r>
              <a:rPr lang="en-US" sz="1130" dirty="0">
                <a:solidFill>
                  <a:srgbClr val="222222"/>
                </a:solidFill>
                <a:latin typeface="Telegraf"/>
                <a:ea typeface="Telegraf"/>
                <a:cs typeface="Telegraf"/>
                <a:sym typeface="Telegraf"/>
              </a:rPr>
              <a:t>  </a:t>
            </a:r>
          </a:p>
          <a:p>
            <a:pPr>
              <a:lnSpc>
                <a:spcPts val="1695"/>
              </a:lnSpc>
            </a:pPr>
            <a:r>
              <a:rPr lang="en-US" sz="1130" dirty="0">
                <a:solidFill>
                  <a:srgbClr val="222222"/>
                </a:solidFill>
                <a:latin typeface="Telegraf"/>
                <a:ea typeface="Telegraf"/>
                <a:cs typeface="Telegraf"/>
                <a:sym typeface="Telegraf"/>
              </a:rPr>
              <a:t>As such, assessment of Arts Council England funding applications is carried out by Arts Council staff, who are experts in their field. We do not use AI technologies in the assessment</a:t>
            </a:r>
            <a:r>
              <a:rPr lang="en-US" sz="1130" b="1" dirty="0">
                <a:solidFill>
                  <a:srgbClr val="222222"/>
                </a:solidFill>
                <a:latin typeface="Telegraf Bold"/>
                <a:ea typeface="Telegraf Bold"/>
                <a:cs typeface="Telegraf Bold"/>
                <a:sym typeface="Telegraf Bold"/>
              </a:rPr>
              <a:t> </a:t>
            </a:r>
            <a:r>
              <a:rPr lang="en-US" sz="1130" dirty="0">
                <a:solidFill>
                  <a:srgbClr val="222222"/>
                </a:solidFill>
                <a:latin typeface="Telegraf"/>
                <a:ea typeface="Telegraf"/>
                <a:cs typeface="Telegraf"/>
                <a:sym typeface="Telegraf"/>
              </a:rPr>
              <a:t>and decision making of applications. </a:t>
            </a:r>
          </a:p>
          <a:p>
            <a:pPr>
              <a:lnSpc>
                <a:spcPts val="1695"/>
              </a:lnSpc>
            </a:pPr>
            <a:r>
              <a:rPr lang="en-US" sz="1130" dirty="0">
                <a:solidFill>
                  <a:srgbClr val="222222"/>
                </a:solidFill>
                <a:latin typeface="Telegraf"/>
                <a:ea typeface="Telegraf"/>
                <a:cs typeface="Telegraf"/>
                <a:sym typeface="Telegraf"/>
              </a:rPr>
              <a:t>  </a:t>
            </a:r>
          </a:p>
          <a:p>
            <a:pPr>
              <a:lnSpc>
                <a:spcPts val="1695"/>
              </a:lnSpc>
            </a:pPr>
            <a:r>
              <a:rPr lang="en-US" sz="1130" dirty="0">
                <a:solidFill>
                  <a:srgbClr val="222222"/>
                </a:solidFill>
                <a:latin typeface="Telegraf"/>
                <a:ea typeface="Telegraf"/>
                <a:cs typeface="Telegraf"/>
                <a:sym typeface="Telegraf"/>
              </a:rPr>
              <a:t>While the use of these tools brings potential benefits in the writing of funding applications, and in supporting the writing of reporting documents, we advise against overreliance. Where an individual funding call has specific requirements around the use of AI, these will be explicitly stated. </a:t>
            </a:r>
          </a:p>
          <a:p>
            <a:pPr>
              <a:lnSpc>
                <a:spcPts val="1695"/>
              </a:lnSpc>
            </a:pPr>
            <a:r>
              <a:rPr lang="en-US" sz="1130" dirty="0">
                <a:solidFill>
                  <a:srgbClr val="222222"/>
                </a:solidFill>
                <a:latin typeface="Telegraf"/>
                <a:ea typeface="Telegraf"/>
                <a:cs typeface="Telegraf"/>
                <a:sym typeface="Telegraf"/>
              </a:rPr>
              <a:t>  </a:t>
            </a:r>
          </a:p>
          <a:p>
            <a:pPr>
              <a:lnSpc>
                <a:spcPts val="1695"/>
              </a:lnSpc>
            </a:pPr>
            <a:r>
              <a:rPr lang="en-US" sz="1130" dirty="0">
                <a:solidFill>
                  <a:srgbClr val="222222"/>
                </a:solidFill>
                <a:latin typeface="Telegraf"/>
                <a:ea typeface="Telegraf"/>
                <a:cs typeface="Telegraf"/>
                <a:sym typeface="Telegraf"/>
              </a:rPr>
              <a:t>Generative AI tools create potential risks around bias, transparency, data protection and the moral and legal rights of creators. It is important, therefore, that the sector employs these tools in a way that aligns with existing data protection policies, and </a:t>
            </a:r>
            <a:r>
              <a:rPr lang="en-US" sz="1130" dirty="0" err="1">
                <a:solidFill>
                  <a:srgbClr val="222222"/>
                </a:solidFill>
                <a:latin typeface="Telegraf"/>
                <a:ea typeface="Telegraf"/>
                <a:cs typeface="Telegraf"/>
                <a:sym typeface="Telegraf"/>
              </a:rPr>
              <a:t>organisational</a:t>
            </a:r>
            <a:r>
              <a:rPr lang="en-US" sz="1130" dirty="0">
                <a:solidFill>
                  <a:srgbClr val="222222"/>
                </a:solidFill>
                <a:latin typeface="Telegraf"/>
                <a:ea typeface="Telegraf"/>
                <a:cs typeface="Telegraf"/>
                <a:sym typeface="Telegraf"/>
              </a:rPr>
              <a:t> values. We are also increasingly aware that the increased use of these tools lead to applications with a similar language and text, which can distract from each application’s unique proposition. </a:t>
            </a:r>
          </a:p>
          <a:p>
            <a:pPr>
              <a:lnSpc>
                <a:spcPts val="1695"/>
              </a:lnSpc>
            </a:pPr>
            <a:r>
              <a:rPr lang="en-US" sz="1130" dirty="0">
                <a:solidFill>
                  <a:srgbClr val="222222"/>
                </a:solidFill>
                <a:latin typeface="Telegraf"/>
                <a:ea typeface="Telegraf"/>
                <a:cs typeface="Telegraf"/>
                <a:sym typeface="Telegraf"/>
              </a:rPr>
              <a:t>  </a:t>
            </a:r>
          </a:p>
          <a:p>
            <a:pPr>
              <a:lnSpc>
                <a:spcPts val="1695"/>
              </a:lnSpc>
            </a:pPr>
            <a:r>
              <a:rPr lang="en-US" sz="1100" dirty="0">
                <a:solidFill>
                  <a:srgbClr val="222222"/>
                </a:solidFill>
                <a:latin typeface="Telegraf"/>
                <a:ea typeface="Telegraf"/>
                <a:cs typeface="Telegraf"/>
                <a:sym typeface="Telegraf"/>
              </a:rPr>
              <a:t>We also advise applicants to be cautious of using systems that retain your information for the purpose of training a commercial technology companies' model. You can find out how your data is used by reading the terms of service of individual AI Tools. Enhanced data protection is often, though not always, provided by paying a licence fee.  </a:t>
            </a:r>
            <a:endParaRPr lang="en-US" sz="1100" dirty="0">
              <a:solidFill>
                <a:srgbClr val="222222"/>
              </a:solidFill>
              <a:latin typeface="Telegraf"/>
              <a:ea typeface="Telegraf"/>
              <a:cs typeface="Telegraf"/>
            </a:endParaRPr>
          </a:p>
          <a:p>
            <a:pPr>
              <a:lnSpc>
                <a:spcPts val="1695"/>
              </a:lnSpc>
            </a:pPr>
            <a:r>
              <a:rPr lang="en-US" sz="1130" dirty="0">
                <a:solidFill>
                  <a:srgbClr val="222222"/>
                </a:solidFill>
                <a:latin typeface="Telegraf"/>
                <a:ea typeface="Telegraf"/>
                <a:cs typeface="Telegraf"/>
                <a:sym typeface="Telegraf"/>
              </a:rPr>
              <a:t>  </a:t>
            </a:r>
          </a:p>
          <a:p>
            <a:pPr>
              <a:lnSpc>
                <a:spcPts val="1695"/>
              </a:lnSpc>
            </a:pPr>
            <a:r>
              <a:rPr lang="en-US" sz="1130" dirty="0">
                <a:solidFill>
                  <a:srgbClr val="222222"/>
                </a:solidFill>
                <a:latin typeface="Telegraf"/>
                <a:ea typeface="Telegraf"/>
                <a:cs typeface="Telegraf"/>
                <a:sym typeface="Telegraf"/>
              </a:rPr>
              <a:t>We know that technologies change over time, and as such our guidance must respond to these changes. This high-level statement is designed to provide guidance to the sector at this moment in time and will be reviewed as required by Arts Council England as it continues to convene and support the sector to develop its own policies and practices. </a:t>
            </a:r>
          </a:p>
          <a:p>
            <a:pPr>
              <a:lnSpc>
                <a:spcPts val="1695"/>
              </a:lnSpc>
            </a:pPr>
            <a:endParaRPr lang="en-US" sz="1130" dirty="0">
              <a:solidFill>
                <a:srgbClr val="222222"/>
              </a:solidFill>
              <a:latin typeface="Telegraf"/>
              <a:ea typeface="Telegraf"/>
              <a:cs typeface="Telegraf"/>
              <a:sym typeface="Telegraf"/>
            </a:endParaRPr>
          </a:p>
        </p:txBody>
      </p:sp>
      <p:sp>
        <p:nvSpPr>
          <p:cNvPr id="5" name="Freeform 5"/>
          <p:cNvSpPr/>
          <p:nvPr/>
        </p:nvSpPr>
        <p:spPr>
          <a:xfrm>
            <a:off x="10913323" y="182069"/>
            <a:ext cx="1012525" cy="1007463"/>
          </a:xfrm>
          <a:custGeom>
            <a:avLst/>
            <a:gdLst/>
            <a:ahLst/>
            <a:cxnLst/>
            <a:rect l="l" t="t" r="r" b="b"/>
            <a:pathLst>
              <a:path w="1518788" h="1511194">
                <a:moveTo>
                  <a:pt x="0" y="0"/>
                </a:moveTo>
                <a:lnTo>
                  <a:pt x="1518788" y="0"/>
                </a:lnTo>
                <a:lnTo>
                  <a:pt x="1518788" y="1511194"/>
                </a:lnTo>
                <a:lnTo>
                  <a:pt x="0" y="1511194"/>
                </a:lnTo>
                <a:lnTo>
                  <a:pt x="0" y="0"/>
                </a:lnTo>
                <a:close/>
              </a:path>
            </a:pathLst>
          </a:custGeom>
          <a:blipFill>
            <a:blip r:embed="rId3"/>
            <a:stretch>
              <a:fillRect/>
            </a:stretch>
          </a:blipFill>
        </p:spPr>
        <p:txBody>
          <a:bodyPr/>
          <a:lstStyle/>
          <a:p>
            <a:endParaRPr lang="en-GB" sz="1200"/>
          </a:p>
        </p:txBody>
      </p:sp>
    </p:spTree>
  </p:cSld>
  <p:clrMapOvr>
    <a:masterClrMapping/>
  </p:clrMapOvr>
</p:sld>
</file>

<file path=ppt/theme/theme1.xml><?xml version="1.0" encoding="utf-8"?>
<a:theme xmlns:a="http://schemas.openxmlformats.org/drawingml/2006/main" name="Blank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1222</TotalTime>
  <Words>1822</Words>
  <Application>Microsoft Office PowerPoint</Application>
  <PresentationFormat>Widescreen</PresentationFormat>
  <Paragraphs>206</Paragraphs>
  <Slides>42</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Aeonik</vt:lpstr>
      <vt:lpstr>Aptos</vt:lpstr>
      <vt:lpstr>Arial</vt:lpstr>
      <vt:lpstr>Avenir</vt:lpstr>
      <vt:lpstr>Calibri</vt:lpstr>
      <vt:lpstr>Roboto</vt:lpstr>
      <vt:lpstr>Roboto Light</vt:lpstr>
      <vt:lpstr>Telegraf</vt:lpstr>
      <vt:lpstr>Telegraf Bold</vt:lpstr>
      <vt:lpstr>Telegraf Heavy</vt:lpstr>
      <vt:lpstr>Telegraf Ultra-Bold</vt:lpstr>
      <vt:lpstr>Blank slide</vt:lpstr>
      <vt:lpstr>PowerPoint Presentation</vt:lpstr>
      <vt:lpstr>Who we are</vt:lpstr>
      <vt:lpstr>Today’s speakers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 Alfaraj</dc:creator>
  <cp:lastModifiedBy>Seva Phillips</cp:lastModifiedBy>
  <cp:revision>17</cp:revision>
  <dcterms:created xsi:type="dcterms:W3CDTF">2024-05-31T09:44:52Z</dcterms:created>
  <dcterms:modified xsi:type="dcterms:W3CDTF">2025-06-11T17:20:00Z</dcterms:modified>
</cp:coreProperties>
</file>